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8" r:id="rId3"/>
    <p:sldId id="259" r:id="rId4"/>
    <p:sldId id="265" r:id="rId5"/>
    <p:sldId id="260" r:id="rId6"/>
    <p:sldId id="264" r:id="rId7"/>
    <p:sldId id="263" r:id="rId8"/>
    <p:sldId id="262" r:id="rId9"/>
    <p:sldId id="261" r:id="rId10"/>
    <p:sldId id="266" r:id="rId11"/>
    <p:sldId id="267" r:id="rId12"/>
    <p:sldId id="268" r:id="rId13"/>
    <p:sldId id="269" r:id="rId14"/>
    <p:sldId id="270" r:id="rId15"/>
    <p:sldId id="271" r:id="rId16"/>
    <p:sldId id="272" r:id="rId17"/>
    <p:sldId id="273" r:id="rId18"/>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snapToGrid="0">
      <p:cViewPr varScale="1">
        <p:scale>
          <a:sx n="72" d="100"/>
          <a:sy n="72" d="100"/>
        </p:scale>
        <p:origin x="6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3600" dirty="0">
                <a:solidFill>
                  <a:schemeClr val="bg1">
                    <a:lumMod val="95000"/>
                  </a:schemeClr>
                </a:solidFill>
              </a:rPr>
              <a:t>APROVECHAMIENTO</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MX"/>
        </a:p>
      </c:txPr>
    </c:title>
    <c:autoTitleDeleted val="0"/>
    <c:plotArea>
      <c:layout>
        <c:manualLayout>
          <c:layoutTarget val="inner"/>
          <c:xMode val="edge"/>
          <c:yMode val="edge"/>
          <c:x val="5.2776684164479441E-2"/>
          <c:y val="0.11787214010422353"/>
          <c:w val="0.94722331583552055"/>
          <c:h val="0.8129543344098481"/>
        </c:manualLayout>
      </c:layout>
      <c:barChart>
        <c:barDir val="col"/>
        <c:grouping val="clustered"/>
        <c:varyColors val="0"/>
        <c:ser>
          <c:idx val="0"/>
          <c:order val="0"/>
          <c:tx>
            <c:strRef>
              <c:f>Hoja1!$L$16</c:f>
              <c:strCache>
                <c:ptCount val="1"/>
                <c:pt idx="0">
                  <c:v>APROVECHAMIENTO</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Hoja1!$K$17:$K$20</c:f>
              <c:strCache>
                <c:ptCount val="3"/>
                <c:pt idx="0">
                  <c:v>TELESECUNDARIA</c:v>
                </c:pt>
                <c:pt idx="1">
                  <c:v>GENERALES</c:v>
                </c:pt>
                <c:pt idx="2">
                  <c:v>TÉCNICAS </c:v>
                </c:pt>
              </c:strCache>
            </c:strRef>
          </c:cat>
          <c:val>
            <c:numRef>
              <c:f>Hoja1!$L$17:$L$20</c:f>
              <c:numCache>
                <c:formatCode>General</c:formatCode>
                <c:ptCount val="4"/>
                <c:pt idx="0">
                  <c:v>8.5</c:v>
                </c:pt>
                <c:pt idx="1">
                  <c:v>8.5</c:v>
                </c:pt>
                <c:pt idx="2" formatCode="0.0">
                  <c:v>8.4</c:v>
                </c:pt>
              </c:numCache>
            </c:numRef>
          </c:val>
          <c:extLst>
            <c:ext xmlns:c16="http://schemas.microsoft.com/office/drawing/2014/chart" uri="{C3380CC4-5D6E-409C-BE32-E72D297353CC}">
              <c16:uniqueId val="{00000000-BBC7-4CCE-987F-17DF70EDD866}"/>
            </c:ext>
          </c:extLst>
        </c:ser>
        <c:dLbls>
          <c:dLblPos val="inEnd"/>
          <c:showLegendKey val="0"/>
          <c:showVal val="1"/>
          <c:showCatName val="0"/>
          <c:showSerName val="0"/>
          <c:showPercent val="0"/>
          <c:showBubbleSize val="0"/>
        </c:dLbls>
        <c:gapWidth val="100"/>
        <c:overlap val="-24"/>
        <c:axId val="483990960"/>
        <c:axId val="483989648"/>
      </c:barChart>
      <c:catAx>
        <c:axId val="48399096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800" b="1" i="0" u="none" strike="noStrike" kern="1200" baseline="0">
                <a:solidFill>
                  <a:schemeClr val="lt1">
                    <a:lumMod val="85000"/>
                  </a:schemeClr>
                </a:solidFill>
                <a:latin typeface="+mn-lt"/>
                <a:ea typeface="+mn-ea"/>
                <a:cs typeface="+mn-cs"/>
              </a:defRPr>
            </a:pPr>
            <a:endParaRPr lang="es-MX"/>
          </a:p>
        </c:txPr>
        <c:crossAx val="483989648"/>
        <c:crosses val="autoZero"/>
        <c:auto val="1"/>
        <c:lblAlgn val="ctr"/>
        <c:lblOffset val="100"/>
        <c:noMultiLvlLbl val="0"/>
      </c:catAx>
      <c:valAx>
        <c:axId val="48398964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MX"/>
          </a:p>
        </c:txPr>
        <c:crossAx val="48399096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2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MX"/>
        </a:p>
      </c:txPr>
    </c:title>
    <c:autoTitleDeleted val="0"/>
    <c:plotArea>
      <c:layout/>
      <c:barChart>
        <c:barDir val="col"/>
        <c:grouping val="clustered"/>
        <c:varyColors val="0"/>
        <c:ser>
          <c:idx val="0"/>
          <c:order val="0"/>
          <c:tx>
            <c:strRef>
              <c:f>Hoja1!$L$16</c:f>
              <c:strCache>
                <c:ptCount val="1"/>
                <c:pt idx="0">
                  <c:v>REPROBACIÓN</c:v>
                </c:pt>
              </c:strCache>
            </c:strRef>
          </c:tx>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dLbl>
              <c:idx val="1"/>
              <c:tx>
                <c:rich>
                  <a:bodyPr/>
                  <a:lstStyle/>
                  <a:p>
                    <a:r>
                      <a:rPr lang="en-US"/>
                      <a:t>10.2</a:t>
                    </a:r>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E21-4B4D-87B4-FCADD5B3B7D5}"/>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Hoja1!$K$17:$K$20</c:f>
              <c:strCache>
                <c:ptCount val="3"/>
                <c:pt idx="0">
                  <c:v>TELESECUNDARIA</c:v>
                </c:pt>
                <c:pt idx="1">
                  <c:v>GENERALES</c:v>
                </c:pt>
                <c:pt idx="2">
                  <c:v>TÉCNICAS </c:v>
                </c:pt>
              </c:strCache>
            </c:strRef>
          </c:cat>
          <c:val>
            <c:numRef>
              <c:f>Hoja1!$L$17:$L$20</c:f>
              <c:numCache>
                <c:formatCode>General</c:formatCode>
                <c:ptCount val="4"/>
                <c:pt idx="0">
                  <c:v>2.4</c:v>
                </c:pt>
                <c:pt idx="1">
                  <c:v>10.7</c:v>
                </c:pt>
                <c:pt idx="2" formatCode="0.0">
                  <c:v>9.3000000000000007</c:v>
                </c:pt>
              </c:numCache>
            </c:numRef>
          </c:val>
          <c:extLst>
            <c:ext xmlns:c16="http://schemas.microsoft.com/office/drawing/2014/chart" uri="{C3380CC4-5D6E-409C-BE32-E72D297353CC}">
              <c16:uniqueId val="{00000000-620F-4892-AE03-1C3911D19F90}"/>
            </c:ext>
          </c:extLst>
        </c:ser>
        <c:dLbls>
          <c:dLblPos val="inEnd"/>
          <c:showLegendKey val="0"/>
          <c:showVal val="1"/>
          <c:showCatName val="0"/>
          <c:showSerName val="0"/>
          <c:showPercent val="0"/>
          <c:showBubbleSize val="0"/>
        </c:dLbls>
        <c:gapWidth val="100"/>
        <c:overlap val="-24"/>
        <c:axId val="484683048"/>
        <c:axId val="484683376"/>
      </c:barChart>
      <c:catAx>
        <c:axId val="48468304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2000" b="1" i="0" u="none" strike="noStrike" kern="1200" baseline="0">
                <a:solidFill>
                  <a:schemeClr val="lt1">
                    <a:lumMod val="85000"/>
                  </a:schemeClr>
                </a:solidFill>
                <a:latin typeface="+mn-lt"/>
                <a:ea typeface="+mn-ea"/>
                <a:cs typeface="+mn-cs"/>
              </a:defRPr>
            </a:pPr>
            <a:endParaRPr lang="es-MX"/>
          </a:p>
        </c:txPr>
        <c:crossAx val="484683376"/>
        <c:crosses val="autoZero"/>
        <c:auto val="1"/>
        <c:lblAlgn val="ctr"/>
        <c:lblOffset val="100"/>
        <c:noMultiLvlLbl val="0"/>
      </c:catAx>
      <c:valAx>
        <c:axId val="48468337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MX"/>
          </a:p>
        </c:txPr>
        <c:crossAx val="48468304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32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MX"/>
        </a:p>
      </c:txPr>
    </c:title>
    <c:autoTitleDeleted val="0"/>
    <c:plotArea>
      <c:layout/>
      <c:barChart>
        <c:barDir val="col"/>
        <c:grouping val="clustered"/>
        <c:varyColors val="0"/>
        <c:ser>
          <c:idx val="0"/>
          <c:order val="0"/>
          <c:tx>
            <c:strRef>
              <c:f>Hoja1!$L$16</c:f>
              <c:strCache>
                <c:ptCount val="1"/>
                <c:pt idx="0">
                  <c:v>EFICIENCIA TERMINAL</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1"/>
              <c:tx>
                <c:rich>
                  <a:bodyPr/>
                  <a:lstStyle/>
                  <a:p>
                    <a:r>
                      <a:rPr lang="en-US"/>
                      <a:t>88.0</a:t>
                    </a:r>
                    <a:endParaRPr lang="en-US" dirty="0"/>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AF8-4B6D-AB1C-9207DBADAF8B}"/>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Hoja1!$K$17:$K$19</c:f>
              <c:strCache>
                <c:ptCount val="3"/>
                <c:pt idx="0">
                  <c:v>TELESECUNDARIA</c:v>
                </c:pt>
                <c:pt idx="1">
                  <c:v>GENERALES</c:v>
                </c:pt>
                <c:pt idx="2">
                  <c:v>TÉCNICAS </c:v>
                </c:pt>
              </c:strCache>
            </c:strRef>
          </c:cat>
          <c:val>
            <c:numRef>
              <c:f>Hoja1!$L$17:$L$19</c:f>
              <c:numCache>
                <c:formatCode>General</c:formatCode>
                <c:ptCount val="3"/>
                <c:pt idx="0">
                  <c:v>93.3</c:v>
                </c:pt>
                <c:pt idx="1">
                  <c:v>109.9</c:v>
                </c:pt>
                <c:pt idx="2" formatCode="0.0">
                  <c:v>90.8</c:v>
                </c:pt>
              </c:numCache>
            </c:numRef>
          </c:val>
          <c:extLst>
            <c:ext xmlns:c16="http://schemas.microsoft.com/office/drawing/2014/chart" uri="{C3380CC4-5D6E-409C-BE32-E72D297353CC}">
              <c16:uniqueId val="{00000000-3722-48C4-B888-459F04F56BA0}"/>
            </c:ext>
          </c:extLst>
        </c:ser>
        <c:dLbls>
          <c:dLblPos val="inEnd"/>
          <c:showLegendKey val="0"/>
          <c:showVal val="1"/>
          <c:showCatName val="0"/>
          <c:showSerName val="0"/>
          <c:showPercent val="0"/>
          <c:showBubbleSize val="0"/>
        </c:dLbls>
        <c:gapWidth val="100"/>
        <c:overlap val="-24"/>
        <c:axId val="476782960"/>
        <c:axId val="476781648"/>
      </c:barChart>
      <c:catAx>
        <c:axId val="47678296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600" b="1" i="0" u="none" strike="noStrike" kern="1200" baseline="0">
                <a:solidFill>
                  <a:schemeClr val="lt1">
                    <a:lumMod val="85000"/>
                  </a:schemeClr>
                </a:solidFill>
                <a:latin typeface="+mn-lt"/>
                <a:ea typeface="+mn-ea"/>
                <a:cs typeface="+mn-cs"/>
              </a:defRPr>
            </a:pPr>
            <a:endParaRPr lang="es-MX"/>
          </a:p>
        </c:txPr>
        <c:crossAx val="476781648"/>
        <c:crosses val="autoZero"/>
        <c:auto val="1"/>
        <c:lblAlgn val="ctr"/>
        <c:lblOffset val="100"/>
        <c:noMultiLvlLbl val="0"/>
      </c:catAx>
      <c:valAx>
        <c:axId val="47678164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MX"/>
          </a:p>
        </c:txPr>
        <c:crossAx val="47678296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MX"/>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barChart>
        <c:barDir val="col"/>
        <c:grouping val="clustered"/>
        <c:varyColors val="0"/>
        <c:ser>
          <c:idx val="0"/>
          <c:order val="0"/>
          <c:tx>
            <c:strRef>
              <c:f>Hoja1!$L$16</c:f>
              <c:strCache>
                <c:ptCount val="1"/>
                <c:pt idx="0">
                  <c:v>DESERCIÓN</c:v>
                </c:pt>
              </c:strCache>
            </c:strRef>
          </c:tx>
          <c:spPr>
            <a:solidFill>
              <a:schemeClr val="accent2">
                <a:alpha val="85000"/>
              </a:schemeClr>
            </a:solidFill>
            <a:ln w="9525" cap="flat" cmpd="sng" algn="ctr">
              <a:solidFill>
                <a:schemeClr val="lt1">
                  <a:alpha val="50000"/>
                </a:schemeClr>
              </a:solidFill>
              <a:round/>
            </a:ln>
            <a:effectLst/>
          </c:spPr>
          <c:invertIfNegative val="0"/>
          <c:dLbls>
            <c:dLbl>
              <c:idx val="1"/>
              <c:tx>
                <c:rich>
                  <a:bodyPr/>
                  <a:lstStyle/>
                  <a:p>
                    <a:r>
                      <a:rPr lang="en-US"/>
                      <a:t>2.05</a:t>
                    </a:r>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D5-417C-92F8-FF0A0B67670F}"/>
                </c:ext>
              </c:extLst>
            </c:dLbl>
            <c:dLbl>
              <c:idx val="2"/>
              <c:tx>
                <c:rich>
                  <a:bodyPr/>
                  <a:lstStyle/>
                  <a:p>
                    <a:r>
                      <a:rPr lang="en-US"/>
                      <a:t>1.98</a:t>
                    </a:r>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915-422D-8B89-54AC1803C5F5}"/>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Hoja1!$K$17:$K$19</c:f>
              <c:strCache>
                <c:ptCount val="3"/>
                <c:pt idx="0">
                  <c:v>TELESECUNDARIA</c:v>
                </c:pt>
                <c:pt idx="1">
                  <c:v>GENERALES</c:v>
                </c:pt>
                <c:pt idx="2">
                  <c:v>TÉCNICAS </c:v>
                </c:pt>
              </c:strCache>
            </c:strRef>
          </c:cat>
          <c:val>
            <c:numRef>
              <c:f>Hoja1!$L$17:$L$19</c:f>
              <c:numCache>
                <c:formatCode>General</c:formatCode>
                <c:ptCount val="3"/>
                <c:pt idx="0">
                  <c:v>5.0199999999999996</c:v>
                </c:pt>
                <c:pt idx="1">
                  <c:v>3.42</c:v>
                </c:pt>
                <c:pt idx="2" formatCode="0.0">
                  <c:v>1.4</c:v>
                </c:pt>
              </c:numCache>
            </c:numRef>
          </c:val>
          <c:extLst>
            <c:ext xmlns:c16="http://schemas.microsoft.com/office/drawing/2014/chart" uri="{C3380CC4-5D6E-409C-BE32-E72D297353CC}">
              <c16:uniqueId val="{00000000-CD98-403A-820D-FAB9ED8874C5}"/>
            </c:ext>
          </c:extLst>
        </c:ser>
        <c:dLbls>
          <c:dLblPos val="inEnd"/>
          <c:showLegendKey val="0"/>
          <c:showVal val="1"/>
          <c:showCatName val="0"/>
          <c:showSerName val="0"/>
          <c:showPercent val="0"/>
          <c:showBubbleSize val="0"/>
        </c:dLbls>
        <c:gapWidth val="65"/>
        <c:axId val="486138776"/>
        <c:axId val="486140088"/>
      </c:barChart>
      <c:catAx>
        <c:axId val="486138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es-MX"/>
          </a:p>
        </c:txPr>
        <c:crossAx val="486140088"/>
        <c:crosses val="autoZero"/>
        <c:auto val="1"/>
        <c:lblAlgn val="ctr"/>
        <c:lblOffset val="100"/>
        <c:noMultiLvlLbl val="0"/>
      </c:catAx>
      <c:valAx>
        <c:axId val="486140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8613877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MX" dirty="0"/>
              <a:t>MATRÍCULA</a:t>
            </a:r>
          </a:p>
        </c:rich>
      </c:tx>
      <c:overlay val="0"/>
      <c:spPr>
        <a:noFill/>
        <a:ln>
          <a:noFill/>
        </a:ln>
        <a:effectLst/>
      </c:spPr>
      <c:txPr>
        <a:bodyPr rot="0" spcFirstLastPara="1" vertOverflow="ellipsis" vert="horz" wrap="square" anchor="ctr" anchorCtr="1"/>
        <a:lstStyle/>
        <a:p>
          <a:pPr>
            <a:defRPr sz="32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MX"/>
        </a:p>
      </c:txPr>
    </c:title>
    <c:autoTitleDeleted val="0"/>
    <c:plotArea>
      <c:layout>
        <c:manualLayout>
          <c:layoutTarget val="inner"/>
          <c:xMode val="edge"/>
          <c:yMode val="edge"/>
          <c:x val="5.5112542750338028E-2"/>
          <c:y val="0.12754870901953197"/>
          <c:w val="0.93857432593653067"/>
          <c:h val="0.78330086513201791"/>
        </c:manualLayout>
      </c:layout>
      <c:barChart>
        <c:barDir val="col"/>
        <c:grouping val="clustered"/>
        <c:varyColors val="0"/>
        <c:ser>
          <c:idx val="0"/>
          <c:order val="0"/>
          <c:tx>
            <c:strRef>
              <c:f>Hoja1!$L$16</c:f>
              <c:strCache>
                <c:ptCount val="1"/>
                <c:pt idx="0">
                  <c:v>COBERTURA</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2"/>
              <c:tx>
                <c:rich>
                  <a:bodyPr/>
                  <a:lstStyle/>
                  <a:p>
                    <a:r>
                      <a:rPr lang="en-US" dirty="0"/>
                      <a:t>14743</a:t>
                    </a:r>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C38-4C2A-B78B-B1C76A06D37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Hoja1!$K$17:$K$19</c:f>
              <c:strCache>
                <c:ptCount val="3"/>
                <c:pt idx="0">
                  <c:v>TELESECUNDARIA</c:v>
                </c:pt>
                <c:pt idx="1">
                  <c:v>GENERALES</c:v>
                </c:pt>
                <c:pt idx="2">
                  <c:v>TÉCNICAS </c:v>
                </c:pt>
              </c:strCache>
            </c:strRef>
          </c:cat>
          <c:val>
            <c:numRef>
              <c:f>Hoja1!$L$17:$L$19</c:f>
              <c:numCache>
                <c:formatCode>General</c:formatCode>
                <c:ptCount val="3"/>
                <c:pt idx="0">
                  <c:v>4252</c:v>
                </c:pt>
                <c:pt idx="1">
                  <c:v>15264</c:v>
                </c:pt>
                <c:pt idx="2" formatCode="0.0">
                  <c:v>14743</c:v>
                </c:pt>
              </c:numCache>
            </c:numRef>
          </c:val>
          <c:extLst>
            <c:ext xmlns:c16="http://schemas.microsoft.com/office/drawing/2014/chart" uri="{C3380CC4-5D6E-409C-BE32-E72D297353CC}">
              <c16:uniqueId val="{00000000-F80D-4389-86DE-73F375E2C94B}"/>
            </c:ext>
          </c:extLst>
        </c:ser>
        <c:dLbls>
          <c:dLblPos val="inEnd"/>
          <c:showLegendKey val="0"/>
          <c:showVal val="1"/>
          <c:showCatName val="0"/>
          <c:showSerName val="0"/>
          <c:showPercent val="0"/>
          <c:showBubbleSize val="0"/>
        </c:dLbls>
        <c:gapWidth val="100"/>
        <c:overlap val="-24"/>
        <c:axId val="559948752"/>
        <c:axId val="559951704"/>
      </c:barChart>
      <c:catAx>
        <c:axId val="55994875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s-MX"/>
          </a:p>
        </c:txPr>
        <c:crossAx val="559951704"/>
        <c:crosses val="autoZero"/>
        <c:auto val="1"/>
        <c:lblAlgn val="ctr"/>
        <c:lblOffset val="100"/>
        <c:noMultiLvlLbl val="0"/>
      </c:catAx>
      <c:valAx>
        <c:axId val="55995170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MX"/>
          </a:p>
        </c:txPr>
        <c:crossAx val="55994875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MX"/>
    </a:p>
  </c:txPr>
  <c:externalData r:id="rId4">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Reversed" id="24">
  <a:schemeClr val="accent4"/>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35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0436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6505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6077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14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97209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34805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33638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12/14/2018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9282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12/14/2018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667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86146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12/14/2018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45709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676090-6C06-4684-BD1B-E1A507C5EE1F}"/>
              </a:ext>
            </a:extLst>
          </p:cNvPr>
          <p:cNvSpPr>
            <a:spLocks noGrp="1"/>
          </p:cNvSpPr>
          <p:nvPr>
            <p:ph type="ctrTitle"/>
          </p:nvPr>
        </p:nvSpPr>
        <p:spPr/>
        <p:txBody>
          <a:bodyPr>
            <a:normAutofit/>
          </a:bodyPr>
          <a:lstStyle/>
          <a:p>
            <a:pPr algn="ctr"/>
            <a:r>
              <a:rPr lang="es-MX" b="1" dirty="0">
                <a:latin typeface="Baskerville Old Face" panose="02020602080505020303" pitchFamily="18" charset="0"/>
              </a:rPr>
              <a:t>R</a:t>
            </a:r>
            <a:r>
              <a:rPr lang="es-MX" b="1" dirty="0">
                <a:effectLst/>
                <a:latin typeface="Baskerville Old Face" panose="02020602080505020303" pitchFamily="18" charset="0"/>
              </a:rPr>
              <a:t>esultados de la Estadística </a:t>
            </a:r>
            <a:r>
              <a:rPr lang="es-MX" b="1" dirty="0">
                <a:latin typeface="Baskerville Old Face" panose="02020602080505020303" pitchFamily="18" charset="0"/>
              </a:rPr>
              <a:t>F</a:t>
            </a:r>
            <a:r>
              <a:rPr lang="es-MX" b="1" dirty="0">
                <a:effectLst/>
                <a:latin typeface="Baskerville Old Face" panose="02020602080505020303" pitchFamily="18" charset="0"/>
              </a:rPr>
              <a:t>inal del Ciclo </a:t>
            </a:r>
            <a:r>
              <a:rPr lang="es-MX" b="1" dirty="0">
                <a:latin typeface="Baskerville Old Face" panose="02020602080505020303" pitchFamily="18" charset="0"/>
              </a:rPr>
              <a:t>E</a:t>
            </a:r>
            <a:r>
              <a:rPr lang="es-MX" b="1" dirty="0">
                <a:effectLst/>
                <a:latin typeface="Baskerville Old Face" panose="02020602080505020303" pitchFamily="18" charset="0"/>
              </a:rPr>
              <a:t>scolar 2017-2018</a:t>
            </a:r>
            <a:endParaRPr lang="es-MX" dirty="0">
              <a:latin typeface="Baskerville Old Face" panose="02020602080505020303" pitchFamily="18" charset="0"/>
            </a:endParaRPr>
          </a:p>
        </p:txBody>
      </p:sp>
      <p:sp>
        <p:nvSpPr>
          <p:cNvPr id="3" name="Subtítulo 2">
            <a:extLst>
              <a:ext uri="{FF2B5EF4-FFF2-40B4-BE49-F238E27FC236}">
                <a16:creationId xmlns:a16="http://schemas.microsoft.com/office/drawing/2014/main" id="{B553695B-D6BB-4D80-9031-82900A61028F}"/>
              </a:ext>
            </a:extLst>
          </p:cNvPr>
          <p:cNvSpPr>
            <a:spLocks noGrp="1"/>
          </p:cNvSpPr>
          <p:nvPr>
            <p:ph type="subTitle" idx="1"/>
          </p:nvPr>
        </p:nvSpPr>
        <p:spPr>
          <a:xfrm>
            <a:off x="1097280" y="4734833"/>
            <a:ext cx="9888772" cy="1029862"/>
          </a:xfrm>
        </p:spPr>
        <p:txBody>
          <a:bodyPr>
            <a:normAutofit fontScale="92500"/>
          </a:bodyPr>
          <a:lstStyle/>
          <a:p>
            <a:pPr algn="ctr"/>
            <a:r>
              <a:rPr lang="es-MX" sz="4000" b="1" cap="none" dirty="0">
                <a:solidFill>
                  <a:schemeClr val="tx1"/>
                </a:solidFill>
                <a:latin typeface="Baskerville Old Face" panose="02020602080505020303" pitchFamily="18" charset="0"/>
              </a:rPr>
              <a:t>Educación Secundaria del Estado de B.C.S.</a:t>
            </a:r>
          </a:p>
        </p:txBody>
      </p:sp>
    </p:spTree>
    <p:extLst>
      <p:ext uri="{BB962C8B-B14F-4D97-AF65-F5344CB8AC3E}">
        <p14:creationId xmlns:p14="http://schemas.microsoft.com/office/powerpoint/2010/main" val="2959982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985E0-8BBA-4608-98E7-FE797DA15207}"/>
              </a:ext>
            </a:extLst>
          </p:cNvPr>
          <p:cNvSpPr>
            <a:spLocks noGrp="1"/>
          </p:cNvSpPr>
          <p:nvPr>
            <p:ph type="title"/>
          </p:nvPr>
        </p:nvSpPr>
        <p:spPr/>
        <p:txBody>
          <a:bodyPr>
            <a:noAutofit/>
          </a:bodyPr>
          <a:lstStyle/>
          <a:p>
            <a:r>
              <a:rPr lang="es-MX" sz="4000" b="1" dirty="0"/>
              <a:t>RESULTADOS DE LA ESTADÍSTICA FINAL DEL CICLO ESCOLAR 2017-2018 POR MUNICIPIO </a:t>
            </a:r>
            <a:r>
              <a:rPr lang="es-MX" sz="4000" b="1" dirty="0">
                <a:solidFill>
                  <a:srgbClr val="00B050"/>
                </a:solidFill>
              </a:rPr>
              <a:t>MULEGÉ</a:t>
            </a:r>
            <a:r>
              <a:rPr lang="es-MX" sz="4000" dirty="0">
                <a:solidFill>
                  <a:srgbClr val="00B050"/>
                </a:solidFill>
              </a:rPr>
              <a:t> </a:t>
            </a:r>
            <a:endParaRPr lang="es-MX" sz="4000" dirty="0"/>
          </a:p>
        </p:txBody>
      </p:sp>
      <p:graphicFrame>
        <p:nvGraphicFramePr>
          <p:cNvPr id="4" name="Marcador de contenido 3">
            <a:extLst>
              <a:ext uri="{FF2B5EF4-FFF2-40B4-BE49-F238E27FC236}">
                <a16:creationId xmlns:a16="http://schemas.microsoft.com/office/drawing/2014/main" id="{30985AAC-122F-4282-806F-91EF852C67CB}"/>
              </a:ext>
            </a:extLst>
          </p:cNvPr>
          <p:cNvGraphicFramePr>
            <a:graphicFrameLocks noGrp="1"/>
          </p:cNvGraphicFramePr>
          <p:nvPr>
            <p:ph idx="1"/>
            <p:extLst>
              <p:ext uri="{D42A27DB-BD31-4B8C-83A1-F6EECF244321}">
                <p14:modId xmlns:p14="http://schemas.microsoft.com/office/powerpoint/2010/main" val="2474849709"/>
              </p:ext>
            </p:extLst>
          </p:nvPr>
        </p:nvGraphicFramePr>
        <p:xfrm>
          <a:off x="1828800" y="2107096"/>
          <a:ext cx="8998228" cy="3700298"/>
        </p:xfrm>
        <a:graphic>
          <a:graphicData uri="http://schemas.openxmlformats.org/drawingml/2006/table">
            <a:tbl>
              <a:tblPr/>
              <a:tblGrid>
                <a:gridCol w="505663">
                  <a:extLst>
                    <a:ext uri="{9D8B030D-6E8A-4147-A177-3AD203B41FA5}">
                      <a16:colId xmlns:a16="http://schemas.microsoft.com/office/drawing/2014/main" val="3997766797"/>
                    </a:ext>
                  </a:extLst>
                </a:gridCol>
                <a:gridCol w="1495415">
                  <a:extLst>
                    <a:ext uri="{9D8B030D-6E8A-4147-A177-3AD203B41FA5}">
                      <a16:colId xmlns:a16="http://schemas.microsoft.com/office/drawing/2014/main" val="1027235769"/>
                    </a:ext>
                  </a:extLst>
                </a:gridCol>
                <a:gridCol w="1395946">
                  <a:extLst>
                    <a:ext uri="{9D8B030D-6E8A-4147-A177-3AD203B41FA5}">
                      <a16:colId xmlns:a16="http://schemas.microsoft.com/office/drawing/2014/main" val="892392902"/>
                    </a:ext>
                  </a:extLst>
                </a:gridCol>
                <a:gridCol w="1466524">
                  <a:extLst>
                    <a:ext uri="{9D8B030D-6E8A-4147-A177-3AD203B41FA5}">
                      <a16:colId xmlns:a16="http://schemas.microsoft.com/office/drawing/2014/main" val="2387027035"/>
                    </a:ext>
                  </a:extLst>
                </a:gridCol>
                <a:gridCol w="1334078">
                  <a:extLst>
                    <a:ext uri="{9D8B030D-6E8A-4147-A177-3AD203B41FA5}">
                      <a16:colId xmlns:a16="http://schemas.microsoft.com/office/drawing/2014/main" val="2776941940"/>
                    </a:ext>
                  </a:extLst>
                </a:gridCol>
                <a:gridCol w="1400301">
                  <a:extLst>
                    <a:ext uri="{9D8B030D-6E8A-4147-A177-3AD203B41FA5}">
                      <a16:colId xmlns:a16="http://schemas.microsoft.com/office/drawing/2014/main" val="3762946536"/>
                    </a:ext>
                  </a:extLst>
                </a:gridCol>
                <a:gridCol w="1400301">
                  <a:extLst>
                    <a:ext uri="{9D8B030D-6E8A-4147-A177-3AD203B41FA5}">
                      <a16:colId xmlns:a16="http://schemas.microsoft.com/office/drawing/2014/main" val="827457030"/>
                    </a:ext>
                  </a:extLst>
                </a:gridCol>
              </a:tblGrid>
              <a:tr h="1150092">
                <a:tc>
                  <a:txBody>
                    <a:bodyPr/>
                    <a:lstStyle/>
                    <a:p>
                      <a:pPr algn="ctr" fontAlgn="ctr"/>
                      <a:r>
                        <a:rPr lang="es-MX" sz="1800" b="1" i="0" u="none" strike="noStrike">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MODALIDAD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200" b="1" i="0" u="none" strike="noStrike">
                          <a:solidFill>
                            <a:srgbClr val="000000"/>
                          </a:solidFill>
                          <a:effectLst/>
                          <a:latin typeface="Calibri" panose="020F0502020204030204" pitchFamily="34" charset="0"/>
                        </a:rPr>
                        <a:t>APROVECHAMIENTO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REPROBACIÓN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EFICIENCIA TERMINAL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DESERCIÓN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dirty="0">
                          <a:solidFill>
                            <a:srgbClr val="000000"/>
                          </a:solidFill>
                          <a:effectLst/>
                          <a:latin typeface="Calibri" panose="020F0502020204030204" pitchFamily="34" charset="0"/>
                        </a:rPr>
                        <a:t>MATRÍCULA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2513111"/>
                  </a:ext>
                </a:extLst>
              </a:tr>
              <a:tr h="602680">
                <a:tc>
                  <a:txBody>
                    <a:bodyPr/>
                    <a:lstStyle/>
                    <a:p>
                      <a:pPr algn="ctr" fontAlgn="b"/>
                      <a:r>
                        <a:rPr lang="es-MX" sz="1800" b="1"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dirty="0">
                          <a:solidFill>
                            <a:srgbClr val="000000"/>
                          </a:solidFill>
                          <a:effectLst/>
                          <a:latin typeface="Calibri" panose="020F0502020204030204" pitchFamily="34" charset="0"/>
                        </a:rPr>
                        <a:t>TELESECUNDARIAS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100.5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559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827379"/>
                  </a:ext>
                </a:extLst>
              </a:tr>
              <a:tr h="771115">
                <a:tc>
                  <a:txBody>
                    <a:bodyPr/>
                    <a:lstStyle/>
                    <a:p>
                      <a:pPr algn="ctr" fontAlgn="b"/>
                      <a:r>
                        <a:rPr lang="es-MX" sz="1800" b="1"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dirty="0">
                          <a:solidFill>
                            <a:srgbClr val="000000"/>
                          </a:solidFill>
                          <a:effectLst/>
                          <a:latin typeface="Calibri" panose="020F0502020204030204" pitchFamily="34" charset="0"/>
                        </a:rPr>
                        <a:t>GENERALES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1150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6951023"/>
                  </a:ext>
                </a:extLst>
              </a:tr>
              <a:tr h="392137">
                <a:tc>
                  <a:txBody>
                    <a:bodyPr/>
                    <a:lstStyle/>
                    <a:p>
                      <a:pPr algn="ctr" fontAlgn="b"/>
                      <a:r>
                        <a:rPr lang="es-MX" sz="1800" b="1"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TÉCNICAS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 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 91.5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1146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046818"/>
                  </a:ext>
                </a:extLst>
              </a:tr>
              <a:tr h="392137">
                <a:tc>
                  <a:txBody>
                    <a:bodyPr/>
                    <a:lstStyle/>
                    <a:p>
                      <a:pPr algn="ctr" fontAlgn="b"/>
                      <a:r>
                        <a:rPr lang="es-MX" sz="18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MX"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MX"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MX"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MX"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4738251"/>
                  </a:ext>
                </a:extLst>
              </a:tr>
              <a:tr h="392137">
                <a:tc>
                  <a:txBody>
                    <a:bodyPr/>
                    <a:lstStyle/>
                    <a:p>
                      <a:pPr algn="ctr" fontAlgn="b"/>
                      <a:r>
                        <a:rPr lang="es-MX" sz="18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MX" sz="1800" b="1"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8.56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7.33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91.7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2855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08274512"/>
                  </a:ext>
                </a:extLst>
              </a:tr>
            </a:tbl>
          </a:graphicData>
        </a:graphic>
      </p:graphicFrame>
    </p:spTree>
    <p:extLst>
      <p:ext uri="{BB962C8B-B14F-4D97-AF65-F5344CB8AC3E}">
        <p14:creationId xmlns:p14="http://schemas.microsoft.com/office/powerpoint/2010/main" val="378095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6C6D94-7349-41F7-95D9-BB46058D2BBE}"/>
              </a:ext>
            </a:extLst>
          </p:cNvPr>
          <p:cNvSpPr>
            <a:spLocks noGrp="1"/>
          </p:cNvSpPr>
          <p:nvPr>
            <p:ph type="title"/>
          </p:nvPr>
        </p:nvSpPr>
        <p:spPr/>
        <p:txBody>
          <a:bodyPr>
            <a:noAutofit/>
          </a:bodyPr>
          <a:lstStyle/>
          <a:p>
            <a:pPr algn="ctr"/>
            <a:r>
              <a:rPr lang="es-MX" sz="4000" b="1" dirty="0"/>
              <a:t>RESULTADOS DE LA ESTADÍSTICA FINAL DEL CICLO ESCOLAR 2017-2018 </a:t>
            </a:r>
            <a:r>
              <a:rPr lang="es-MX" sz="4000" b="1" dirty="0">
                <a:solidFill>
                  <a:srgbClr val="00B050"/>
                </a:solidFill>
              </a:rPr>
              <a:t>ESTADO DE B.C.S.</a:t>
            </a:r>
            <a:r>
              <a:rPr lang="es-MX" sz="4000" dirty="0">
                <a:solidFill>
                  <a:srgbClr val="00B050"/>
                </a:solidFill>
              </a:rPr>
              <a:t> </a:t>
            </a:r>
            <a:endParaRPr lang="es-MX" sz="4000" dirty="0"/>
          </a:p>
        </p:txBody>
      </p:sp>
      <p:graphicFrame>
        <p:nvGraphicFramePr>
          <p:cNvPr id="4" name="Marcador de contenido 3">
            <a:extLst>
              <a:ext uri="{FF2B5EF4-FFF2-40B4-BE49-F238E27FC236}">
                <a16:creationId xmlns:a16="http://schemas.microsoft.com/office/drawing/2014/main" id="{0488626E-8A39-4F4D-B260-52C335F1D8EE}"/>
              </a:ext>
            </a:extLst>
          </p:cNvPr>
          <p:cNvGraphicFramePr>
            <a:graphicFrameLocks noGrp="1"/>
          </p:cNvGraphicFramePr>
          <p:nvPr>
            <p:ph idx="1"/>
            <p:extLst>
              <p:ext uri="{D42A27DB-BD31-4B8C-83A1-F6EECF244321}">
                <p14:modId xmlns:p14="http://schemas.microsoft.com/office/powerpoint/2010/main" val="3427135646"/>
              </p:ext>
            </p:extLst>
          </p:nvPr>
        </p:nvGraphicFramePr>
        <p:xfrm>
          <a:off x="1417983" y="2040835"/>
          <a:ext cx="9886120" cy="3402771"/>
        </p:xfrm>
        <a:graphic>
          <a:graphicData uri="http://schemas.openxmlformats.org/drawingml/2006/table">
            <a:tbl>
              <a:tblPr/>
              <a:tblGrid>
                <a:gridCol w="583095">
                  <a:extLst>
                    <a:ext uri="{9D8B030D-6E8A-4147-A177-3AD203B41FA5}">
                      <a16:colId xmlns:a16="http://schemas.microsoft.com/office/drawing/2014/main" val="1096401469"/>
                    </a:ext>
                  </a:extLst>
                </a:gridCol>
                <a:gridCol w="1718329">
                  <a:extLst>
                    <a:ext uri="{9D8B030D-6E8A-4147-A177-3AD203B41FA5}">
                      <a16:colId xmlns:a16="http://schemas.microsoft.com/office/drawing/2014/main" val="576765705"/>
                    </a:ext>
                  </a:extLst>
                </a:gridCol>
                <a:gridCol w="1661028">
                  <a:extLst>
                    <a:ext uri="{9D8B030D-6E8A-4147-A177-3AD203B41FA5}">
                      <a16:colId xmlns:a16="http://schemas.microsoft.com/office/drawing/2014/main" val="2501394755"/>
                    </a:ext>
                  </a:extLst>
                </a:gridCol>
                <a:gridCol w="1480917">
                  <a:extLst>
                    <a:ext uri="{9D8B030D-6E8A-4147-A177-3AD203B41FA5}">
                      <a16:colId xmlns:a16="http://schemas.microsoft.com/office/drawing/2014/main" val="524983906"/>
                    </a:ext>
                  </a:extLst>
                </a:gridCol>
                <a:gridCol w="1480917">
                  <a:extLst>
                    <a:ext uri="{9D8B030D-6E8A-4147-A177-3AD203B41FA5}">
                      <a16:colId xmlns:a16="http://schemas.microsoft.com/office/drawing/2014/main" val="3192734142"/>
                    </a:ext>
                  </a:extLst>
                </a:gridCol>
                <a:gridCol w="1480917">
                  <a:extLst>
                    <a:ext uri="{9D8B030D-6E8A-4147-A177-3AD203B41FA5}">
                      <a16:colId xmlns:a16="http://schemas.microsoft.com/office/drawing/2014/main" val="505922305"/>
                    </a:ext>
                  </a:extLst>
                </a:gridCol>
                <a:gridCol w="1480917">
                  <a:extLst>
                    <a:ext uri="{9D8B030D-6E8A-4147-A177-3AD203B41FA5}">
                      <a16:colId xmlns:a16="http://schemas.microsoft.com/office/drawing/2014/main" val="271520198"/>
                    </a:ext>
                  </a:extLst>
                </a:gridCol>
              </a:tblGrid>
              <a:tr h="1273070">
                <a:tc>
                  <a:txBody>
                    <a:bodyPr/>
                    <a:lstStyle/>
                    <a:p>
                      <a:pPr algn="ctr" fontAlgn="ctr"/>
                      <a:r>
                        <a:rPr lang="es-MX" sz="1800" b="1" i="0" u="none" strike="noStrike">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MODALIDAD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100" b="1" i="0" u="none" strike="noStrike" dirty="0">
                          <a:solidFill>
                            <a:srgbClr val="000000"/>
                          </a:solidFill>
                          <a:effectLst/>
                          <a:latin typeface="Calibri" panose="020F0502020204030204" pitchFamily="34" charset="0"/>
                        </a:rPr>
                        <a:t>APROVECHAMIENTO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dirty="0">
                          <a:solidFill>
                            <a:srgbClr val="000000"/>
                          </a:solidFill>
                          <a:effectLst/>
                          <a:latin typeface="Calibri" panose="020F0502020204030204" pitchFamily="34" charset="0"/>
                        </a:rPr>
                        <a:t>REPROBACIÓN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EFICIENCIA TERMINAL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DESERCIÓN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dirty="0">
                          <a:solidFill>
                            <a:srgbClr val="000000"/>
                          </a:solidFill>
                          <a:effectLst/>
                          <a:latin typeface="Calibri" panose="020F0502020204030204" pitchFamily="34" charset="0"/>
                        </a:rPr>
                        <a:t>MATRÍCULA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136704740"/>
                  </a:ext>
                </a:extLst>
              </a:tr>
              <a:tr h="595486">
                <a:tc>
                  <a:txBody>
                    <a:bodyPr/>
                    <a:lstStyle/>
                    <a:p>
                      <a:pPr algn="ctr" fontAlgn="b"/>
                      <a:r>
                        <a:rPr lang="es-MX" sz="18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600" b="1" i="0" u="none" strike="noStrike" dirty="0">
                          <a:solidFill>
                            <a:srgbClr val="000000"/>
                          </a:solidFill>
                          <a:effectLst/>
                          <a:latin typeface="Calibri" panose="020F0502020204030204" pitchFamily="34" charset="0"/>
                        </a:rPr>
                        <a:t>TELESECUNDARIA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93.3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5.02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4252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945876"/>
                  </a:ext>
                </a:extLst>
              </a:tr>
              <a:tr h="622992">
                <a:tc>
                  <a:txBody>
                    <a:bodyPr/>
                    <a:lstStyle/>
                    <a:p>
                      <a:pPr algn="ctr" fontAlgn="b"/>
                      <a:r>
                        <a:rPr lang="es-MX" sz="18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1" i="0" u="none" strike="noStrike">
                          <a:solidFill>
                            <a:srgbClr val="000000"/>
                          </a:solidFill>
                          <a:effectLst/>
                          <a:latin typeface="Calibri" panose="020F0502020204030204" pitchFamily="34" charset="0"/>
                        </a:rPr>
                        <a:t>GENERALES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10.7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15264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1368765"/>
                  </a:ext>
                </a:extLst>
              </a:tr>
              <a:tr h="501103">
                <a:tc>
                  <a:txBody>
                    <a:bodyPr/>
                    <a:lstStyle/>
                    <a:p>
                      <a:pPr algn="ctr" fontAlgn="b"/>
                      <a:r>
                        <a:rPr lang="es-MX" sz="18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800" b="1" i="0" u="none" strike="noStrike">
                          <a:solidFill>
                            <a:srgbClr val="000000"/>
                          </a:solidFill>
                          <a:effectLst/>
                          <a:latin typeface="Calibri" panose="020F0502020204030204" pitchFamily="34" charset="0"/>
                        </a:rPr>
                        <a:t>TÉCNICAS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1800" b="1" i="0" u="none" strike="noStrike" dirty="0">
                          <a:solidFill>
                            <a:srgbClr val="000000"/>
                          </a:solidFill>
                          <a:effectLst/>
                          <a:latin typeface="Calibri" panose="020F0502020204030204" pitchFamily="34" charset="0"/>
                        </a:rPr>
                        <a:t>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1800" b="1" i="0" u="none" strike="noStrike">
                          <a:solidFill>
                            <a:srgbClr val="000000"/>
                          </a:solidFill>
                          <a:effectLst/>
                          <a:latin typeface="Calibri" panose="020F0502020204030204" pitchFamily="34" charset="0"/>
                        </a:rPr>
                        <a:t>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1800" b="1" i="0" u="none" strike="noStrike" dirty="0">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1800" b="1" i="0" u="none" strike="noStrike" dirty="0">
                          <a:solidFill>
                            <a:srgbClr val="000000"/>
                          </a:solidFill>
                          <a:effectLst/>
                          <a:latin typeface="Calibri" panose="020F0502020204030204" pitchFamily="34" charset="0"/>
                        </a:rPr>
                        <a:t>14743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58447849"/>
                  </a:ext>
                </a:extLst>
              </a:tr>
              <a:tr h="410120">
                <a:tc>
                  <a:txBody>
                    <a:bodyPr/>
                    <a:lstStyle/>
                    <a:p>
                      <a:pPr algn="ctr" fontAlgn="b"/>
                      <a:r>
                        <a:rPr lang="es-MX"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MX" sz="1800" b="1" i="0" u="none" strike="noStrike" dirty="0">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90.7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34259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528707484"/>
                  </a:ext>
                </a:extLst>
              </a:tr>
            </a:tbl>
          </a:graphicData>
        </a:graphic>
      </p:graphicFrame>
    </p:spTree>
    <p:extLst>
      <p:ext uri="{BB962C8B-B14F-4D97-AF65-F5344CB8AC3E}">
        <p14:creationId xmlns:p14="http://schemas.microsoft.com/office/powerpoint/2010/main" val="3706156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7B422D-A1EF-4F1B-8A6F-0F4118665A4D}"/>
              </a:ext>
            </a:extLst>
          </p:cNvPr>
          <p:cNvSpPr>
            <a:spLocks noGrp="1"/>
          </p:cNvSpPr>
          <p:nvPr>
            <p:ph type="title"/>
          </p:nvPr>
        </p:nvSpPr>
        <p:spPr/>
        <p:txBody>
          <a:bodyPr/>
          <a:lstStyle/>
          <a:p>
            <a:endParaRPr lang="es-MX"/>
          </a:p>
        </p:txBody>
      </p:sp>
      <p:graphicFrame>
        <p:nvGraphicFramePr>
          <p:cNvPr id="4" name="Marcador de contenido 3">
            <a:extLst>
              <a:ext uri="{FF2B5EF4-FFF2-40B4-BE49-F238E27FC236}">
                <a16:creationId xmlns:a16="http://schemas.microsoft.com/office/drawing/2014/main" id="{C1976801-6315-4329-B79E-2D7928503F22}"/>
              </a:ext>
            </a:extLst>
          </p:cNvPr>
          <p:cNvGraphicFramePr>
            <a:graphicFrameLocks noGrp="1"/>
          </p:cNvGraphicFramePr>
          <p:nvPr>
            <p:ph idx="1"/>
            <p:extLst>
              <p:ext uri="{D42A27DB-BD31-4B8C-83A1-F6EECF244321}">
                <p14:modId xmlns:p14="http://schemas.microsoft.com/office/powerpoint/2010/main" val="1289174677"/>
              </p:ext>
            </p:extLst>
          </p:nvPr>
        </p:nvGraphicFramePr>
        <p:xfrm>
          <a:off x="1209504" y="464234"/>
          <a:ext cx="10213461" cy="56130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210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9AC9E9-2588-4C5F-92AB-21D056B6DFDF}"/>
              </a:ext>
            </a:extLst>
          </p:cNvPr>
          <p:cNvSpPr>
            <a:spLocks noGrp="1"/>
          </p:cNvSpPr>
          <p:nvPr>
            <p:ph type="title"/>
          </p:nvPr>
        </p:nvSpPr>
        <p:spPr/>
        <p:txBody>
          <a:bodyPr/>
          <a:lstStyle/>
          <a:p>
            <a:endParaRPr lang="es-MX"/>
          </a:p>
        </p:txBody>
      </p:sp>
      <p:graphicFrame>
        <p:nvGraphicFramePr>
          <p:cNvPr id="4" name="Marcador de contenido 3">
            <a:extLst>
              <a:ext uri="{FF2B5EF4-FFF2-40B4-BE49-F238E27FC236}">
                <a16:creationId xmlns:a16="http://schemas.microsoft.com/office/drawing/2014/main" id="{6AF5EB40-BAD6-4F3E-B509-DF0CD7C8C9DF}"/>
              </a:ext>
            </a:extLst>
          </p:cNvPr>
          <p:cNvGraphicFramePr>
            <a:graphicFrameLocks noGrp="1"/>
          </p:cNvGraphicFramePr>
          <p:nvPr>
            <p:ph idx="1"/>
            <p:extLst>
              <p:ext uri="{D42A27DB-BD31-4B8C-83A1-F6EECF244321}">
                <p14:modId xmlns:p14="http://schemas.microsoft.com/office/powerpoint/2010/main" val="2690262692"/>
              </p:ext>
            </p:extLst>
          </p:nvPr>
        </p:nvGraphicFramePr>
        <p:xfrm>
          <a:off x="1096963" y="286603"/>
          <a:ext cx="10058400" cy="55823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5683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2A34A4-9018-43A4-810D-E5CA1DF07B36}"/>
              </a:ext>
            </a:extLst>
          </p:cNvPr>
          <p:cNvSpPr>
            <a:spLocks noGrp="1"/>
          </p:cNvSpPr>
          <p:nvPr>
            <p:ph type="title"/>
          </p:nvPr>
        </p:nvSpPr>
        <p:spPr/>
        <p:txBody>
          <a:bodyPr/>
          <a:lstStyle/>
          <a:p>
            <a:endParaRPr lang="es-MX"/>
          </a:p>
        </p:txBody>
      </p:sp>
      <p:graphicFrame>
        <p:nvGraphicFramePr>
          <p:cNvPr id="4" name="Marcador de contenido 3">
            <a:extLst>
              <a:ext uri="{FF2B5EF4-FFF2-40B4-BE49-F238E27FC236}">
                <a16:creationId xmlns:a16="http://schemas.microsoft.com/office/drawing/2014/main" id="{E14305D6-2954-4A6C-BE8D-3B4B2DA5AAD7}"/>
              </a:ext>
            </a:extLst>
          </p:cNvPr>
          <p:cNvGraphicFramePr>
            <a:graphicFrameLocks noGrp="1"/>
          </p:cNvGraphicFramePr>
          <p:nvPr>
            <p:ph idx="1"/>
            <p:extLst>
              <p:ext uri="{D42A27DB-BD31-4B8C-83A1-F6EECF244321}">
                <p14:modId xmlns:p14="http://schemas.microsoft.com/office/powerpoint/2010/main" val="3673574385"/>
              </p:ext>
            </p:extLst>
          </p:nvPr>
        </p:nvGraphicFramePr>
        <p:xfrm>
          <a:off x="1096963" y="286603"/>
          <a:ext cx="10058400" cy="55823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0004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F5494C-220C-4B04-9DC8-79393892AEB8}"/>
              </a:ext>
            </a:extLst>
          </p:cNvPr>
          <p:cNvSpPr>
            <a:spLocks noGrp="1"/>
          </p:cNvSpPr>
          <p:nvPr>
            <p:ph type="title"/>
          </p:nvPr>
        </p:nvSpPr>
        <p:spPr/>
        <p:txBody>
          <a:bodyPr/>
          <a:lstStyle/>
          <a:p>
            <a:endParaRPr lang="es-MX"/>
          </a:p>
        </p:txBody>
      </p:sp>
      <p:graphicFrame>
        <p:nvGraphicFramePr>
          <p:cNvPr id="4" name="Marcador de contenido 3">
            <a:extLst>
              <a:ext uri="{FF2B5EF4-FFF2-40B4-BE49-F238E27FC236}">
                <a16:creationId xmlns:a16="http://schemas.microsoft.com/office/drawing/2014/main" id="{413B0D42-E43F-4186-9C4D-CDE19C61ECF6}"/>
              </a:ext>
            </a:extLst>
          </p:cNvPr>
          <p:cNvGraphicFramePr>
            <a:graphicFrameLocks noGrp="1"/>
          </p:cNvGraphicFramePr>
          <p:nvPr>
            <p:ph idx="1"/>
            <p:extLst>
              <p:ext uri="{D42A27DB-BD31-4B8C-83A1-F6EECF244321}">
                <p14:modId xmlns:p14="http://schemas.microsoft.com/office/powerpoint/2010/main" val="1386061486"/>
              </p:ext>
            </p:extLst>
          </p:nvPr>
        </p:nvGraphicFramePr>
        <p:xfrm>
          <a:off x="1096963" y="286603"/>
          <a:ext cx="10058400" cy="55823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81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E09896-9F67-4277-8798-AE38067DB530}"/>
              </a:ext>
            </a:extLst>
          </p:cNvPr>
          <p:cNvSpPr>
            <a:spLocks noGrp="1"/>
          </p:cNvSpPr>
          <p:nvPr>
            <p:ph type="title"/>
          </p:nvPr>
        </p:nvSpPr>
        <p:spPr/>
        <p:txBody>
          <a:bodyPr/>
          <a:lstStyle/>
          <a:p>
            <a:endParaRPr lang="es-MX"/>
          </a:p>
        </p:txBody>
      </p:sp>
      <p:graphicFrame>
        <p:nvGraphicFramePr>
          <p:cNvPr id="4" name="Marcador de contenido 3">
            <a:extLst>
              <a:ext uri="{FF2B5EF4-FFF2-40B4-BE49-F238E27FC236}">
                <a16:creationId xmlns:a16="http://schemas.microsoft.com/office/drawing/2014/main" id="{1E8B168A-73DA-460E-B0D3-A4D696C831BE}"/>
              </a:ext>
            </a:extLst>
          </p:cNvPr>
          <p:cNvGraphicFramePr>
            <a:graphicFrameLocks noGrp="1"/>
          </p:cNvGraphicFramePr>
          <p:nvPr>
            <p:ph idx="1"/>
            <p:extLst>
              <p:ext uri="{D42A27DB-BD31-4B8C-83A1-F6EECF244321}">
                <p14:modId xmlns:p14="http://schemas.microsoft.com/office/powerpoint/2010/main" val="1252833361"/>
              </p:ext>
            </p:extLst>
          </p:nvPr>
        </p:nvGraphicFramePr>
        <p:xfrm>
          <a:off x="1096963" y="286603"/>
          <a:ext cx="8637880" cy="5582385"/>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a:extLst>
              <a:ext uri="{FF2B5EF4-FFF2-40B4-BE49-F238E27FC236}">
                <a16:creationId xmlns:a16="http://schemas.microsoft.com/office/drawing/2014/main" id="{EE637E7B-2ABD-442E-9012-B2DBFBCB0991}"/>
              </a:ext>
            </a:extLst>
          </p:cNvPr>
          <p:cNvSpPr txBox="1"/>
          <p:nvPr/>
        </p:nvSpPr>
        <p:spPr>
          <a:xfrm>
            <a:off x="10185009" y="1208822"/>
            <a:ext cx="1603717" cy="4199611"/>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lnSpc>
                <a:spcPct val="150000"/>
              </a:lnSpc>
            </a:pPr>
            <a:r>
              <a:rPr lang="es-MX" sz="2000" dirty="0"/>
              <a:t>MATRÍCULA </a:t>
            </a:r>
            <a:r>
              <a:rPr lang="es-MX" sz="2000" b="1" dirty="0"/>
              <a:t>34259</a:t>
            </a:r>
            <a:r>
              <a:rPr lang="es-MX" sz="2000" dirty="0"/>
              <a:t> alumnos inscritos en secundaria al finalizar el ciclo escolar 2017-2018 en B.C.S.</a:t>
            </a:r>
          </a:p>
        </p:txBody>
      </p:sp>
    </p:spTree>
    <p:extLst>
      <p:ext uri="{BB962C8B-B14F-4D97-AF65-F5344CB8AC3E}">
        <p14:creationId xmlns:p14="http://schemas.microsoft.com/office/powerpoint/2010/main" val="1973313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022A16-4A2D-43E6-96A4-02EA58BC9580}"/>
              </a:ext>
            </a:extLst>
          </p:cNvPr>
          <p:cNvSpPr>
            <a:spLocks noGrp="1"/>
          </p:cNvSpPr>
          <p:nvPr>
            <p:ph type="title"/>
          </p:nvPr>
        </p:nvSpPr>
        <p:spPr/>
        <p:txBody>
          <a:bodyPr>
            <a:normAutofit/>
          </a:bodyPr>
          <a:lstStyle/>
          <a:p>
            <a:pPr algn="ctr"/>
            <a:r>
              <a:rPr lang="es-MX" sz="7200" b="1" dirty="0"/>
              <a:t>Comentarios finales</a:t>
            </a:r>
          </a:p>
        </p:txBody>
      </p:sp>
      <p:sp>
        <p:nvSpPr>
          <p:cNvPr id="3" name="Marcador de contenido 2">
            <a:extLst>
              <a:ext uri="{FF2B5EF4-FFF2-40B4-BE49-F238E27FC236}">
                <a16:creationId xmlns:a16="http://schemas.microsoft.com/office/drawing/2014/main" id="{9E31485A-CEA5-4216-8000-D46663E39E23}"/>
              </a:ext>
            </a:extLst>
          </p:cNvPr>
          <p:cNvSpPr>
            <a:spLocks noGrp="1"/>
          </p:cNvSpPr>
          <p:nvPr>
            <p:ph idx="1"/>
          </p:nvPr>
        </p:nvSpPr>
        <p:spPr>
          <a:xfrm>
            <a:off x="662609" y="1845734"/>
            <a:ext cx="10827026" cy="4528562"/>
          </a:xfrm>
        </p:spPr>
        <p:txBody>
          <a:bodyPr>
            <a:normAutofit fontScale="92500" lnSpcReduction="10000"/>
          </a:bodyPr>
          <a:lstStyle/>
          <a:p>
            <a:pPr algn="just">
              <a:lnSpc>
                <a:spcPct val="150000"/>
              </a:lnSpc>
              <a:buFont typeface="Wingdings" panose="05000000000000000000" pitchFamily="2" charset="2"/>
              <a:buChar char="v"/>
            </a:pPr>
            <a:r>
              <a:rPr lang="es-MX" dirty="0">
                <a:solidFill>
                  <a:schemeClr val="tx1"/>
                </a:solidFill>
              </a:rPr>
              <a:t> El porcentaje de Reprobación mayor se registra en la modalidad de Secundarias Generales, específicamente en el municipio de La Paz, representando el 15.2%.</a:t>
            </a:r>
          </a:p>
          <a:p>
            <a:pPr algn="just">
              <a:lnSpc>
                <a:spcPct val="150000"/>
              </a:lnSpc>
              <a:buFont typeface="Wingdings" panose="05000000000000000000" pitchFamily="2" charset="2"/>
              <a:buChar char="v"/>
            </a:pPr>
            <a:r>
              <a:rPr lang="es-MX" dirty="0">
                <a:solidFill>
                  <a:schemeClr val="tx1"/>
                </a:solidFill>
              </a:rPr>
              <a:t>La Deserción escolar con mayor porcentaje se registra en la modalidad de Telesecundarias con el 7.9%.</a:t>
            </a:r>
          </a:p>
          <a:p>
            <a:pPr algn="just">
              <a:lnSpc>
                <a:spcPct val="150000"/>
              </a:lnSpc>
              <a:buFont typeface="Wingdings" panose="05000000000000000000" pitchFamily="2" charset="2"/>
              <a:buChar char="v"/>
            </a:pPr>
            <a:r>
              <a:rPr lang="es-MX" dirty="0">
                <a:solidFill>
                  <a:schemeClr val="tx1"/>
                </a:solidFill>
              </a:rPr>
              <a:t>El promedio general de aprovechamiento del nivel Secundaria en el estado de B.C.S. es de 8.5</a:t>
            </a:r>
          </a:p>
          <a:p>
            <a:pPr algn="just">
              <a:lnSpc>
                <a:spcPct val="150000"/>
              </a:lnSpc>
              <a:buFont typeface="Wingdings" panose="05000000000000000000" pitchFamily="2" charset="2"/>
              <a:buChar char="v"/>
            </a:pPr>
            <a:r>
              <a:rPr lang="es-MX" dirty="0">
                <a:solidFill>
                  <a:schemeClr val="tx1"/>
                </a:solidFill>
              </a:rPr>
              <a:t>En revisión de los concentrados estadísticos de las tres modalidades que forman el nivel Secundaria, se observó que existe coincidencia sobre los resultados educativos de matemáticas, ya que ocupa el primer lugar de reprobación y bajo aprovechamiento, seguido en menor proporción, de Ciencias, Español e Inglés.</a:t>
            </a:r>
          </a:p>
          <a:p>
            <a:pPr algn="just">
              <a:lnSpc>
                <a:spcPct val="150000"/>
              </a:lnSpc>
              <a:buFont typeface="Wingdings" panose="05000000000000000000" pitchFamily="2" charset="2"/>
              <a:buChar char="v"/>
            </a:pPr>
            <a:r>
              <a:rPr lang="es-MX" dirty="0">
                <a:solidFill>
                  <a:schemeClr val="tx1"/>
                </a:solidFill>
              </a:rPr>
              <a:t>El número de alumnos que se encuentran en situación de Bajo aprovechamiento, es decir, alumnos que obtuvieron seis de calificación al finalizar un periodo educativo, es mucho mayor que la reprobación.</a:t>
            </a:r>
          </a:p>
          <a:p>
            <a:pPr algn="just">
              <a:lnSpc>
                <a:spcPct val="150000"/>
              </a:lnSpc>
              <a:buFont typeface="Wingdings" panose="05000000000000000000" pitchFamily="2" charset="2"/>
              <a:buChar char="v"/>
            </a:pPr>
            <a:endParaRPr lang="es-MX" dirty="0">
              <a:solidFill>
                <a:schemeClr val="tx1"/>
              </a:solidFill>
            </a:endParaRPr>
          </a:p>
          <a:p>
            <a:pPr algn="just">
              <a:lnSpc>
                <a:spcPct val="150000"/>
              </a:lnSpc>
              <a:buFont typeface="Wingdings" panose="05000000000000000000" pitchFamily="2" charset="2"/>
              <a:buChar char="v"/>
            </a:pPr>
            <a:endParaRPr lang="es-MX" dirty="0">
              <a:solidFill>
                <a:schemeClr val="tx1"/>
              </a:solidFill>
            </a:endParaRPr>
          </a:p>
        </p:txBody>
      </p:sp>
    </p:spTree>
    <p:extLst>
      <p:ext uri="{BB962C8B-B14F-4D97-AF65-F5344CB8AC3E}">
        <p14:creationId xmlns:p14="http://schemas.microsoft.com/office/powerpoint/2010/main" val="396810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A6A0BC-DEA4-4A44-8BFF-2387CC1A8DD1}"/>
              </a:ext>
            </a:extLst>
          </p:cNvPr>
          <p:cNvSpPr>
            <a:spLocks noGrp="1"/>
          </p:cNvSpPr>
          <p:nvPr>
            <p:ph type="title"/>
          </p:nvPr>
        </p:nvSpPr>
        <p:spPr>
          <a:xfrm>
            <a:off x="1066800" y="195648"/>
            <a:ext cx="10058400" cy="1450757"/>
          </a:xfrm>
        </p:spPr>
        <p:txBody>
          <a:bodyPr>
            <a:noAutofit/>
          </a:bodyPr>
          <a:lstStyle/>
          <a:p>
            <a:pPr algn="ctr"/>
            <a:r>
              <a:rPr lang="es-MX" sz="3600" b="1" dirty="0"/>
              <a:t>RESULTADOS DE LA ESTADÍSTICA FINAL DEL CICLO ESCOLAR 2017-2018 POR MODALIDAD DE ATENCIÓN </a:t>
            </a:r>
            <a:r>
              <a:rPr lang="es-MX" sz="3600" b="1" dirty="0">
                <a:solidFill>
                  <a:srgbClr val="00B050"/>
                </a:solidFill>
              </a:rPr>
              <a:t>TELESECUNDARIAS </a:t>
            </a:r>
          </a:p>
        </p:txBody>
      </p:sp>
      <p:graphicFrame>
        <p:nvGraphicFramePr>
          <p:cNvPr id="10" name="Marcador de contenido 9">
            <a:extLst>
              <a:ext uri="{FF2B5EF4-FFF2-40B4-BE49-F238E27FC236}">
                <a16:creationId xmlns:a16="http://schemas.microsoft.com/office/drawing/2014/main" id="{BE1126E4-4CFE-4E6C-8C20-E9626469EACD}"/>
              </a:ext>
            </a:extLst>
          </p:cNvPr>
          <p:cNvGraphicFramePr>
            <a:graphicFrameLocks noGrp="1"/>
          </p:cNvGraphicFramePr>
          <p:nvPr>
            <p:ph idx="1"/>
            <p:extLst>
              <p:ext uri="{D42A27DB-BD31-4B8C-83A1-F6EECF244321}">
                <p14:modId xmlns:p14="http://schemas.microsoft.com/office/powerpoint/2010/main" val="1787045399"/>
              </p:ext>
            </p:extLst>
          </p:nvPr>
        </p:nvGraphicFramePr>
        <p:xfrm>
          <a:off x="1003851" y="1921565"/>
          <a:ext cx="10184297" cy="4068418"/>
        </p:xfrm>
        <a:graphic>
          <a:graphicData uri="http://schemas.openxmlformats.org/drawingml/2006/table">
            <a:tbl>
              <a:tblPr/>
              <a:tblGrid>
                <a:gridCol w="572316">
                  <a:extLst>
                    <a:ext uri="{9D8B030D-6E8A-4147-A177-3AD203B41FA5}">
                      <a16:colId xmlns:a16="http://schemas.microsoft.com/office/drawing/2014/main" val="3174494952"/>
                    </a:ext>
                  </a:extLst>
                </a:gridCol>
                <a:gridCol w="1452802">
                  <a:extLst>
                    <a:ext uri="{9D8B030D-6E8A-4147-A177-3AD203B41FA5}">
                      <a16:colId xmlns:a16="http://schemas.microsoft.com/office/drawing/2014/main" val="808822413"/>
                    </a:ext>
                  </a:extLst>
                </a:gridCol>
                <a:gridCol w="1819671">
                  <a:extLst>
                    <a:ext uri="{9D8B030D-6E8A-4147-A177-3AD203B41FA5}">
                      <a16:colId xmlns:a16="http://schemas.microsoft.com/office/drawing/2014/main" val="3382875592"/>
                    </a:ext>
                  </a:extLst>
                </a:gridCol>
                <a:gridCol w="1584877">
                  <a:extLst>
                    <a:ext uri="{9D8B030D-6E8A-4147-A177-3AD203B41FA5}">
                      <a16:colId xmlns:a16="http://schemas.microsoft.com/office/drawing/2014/main" val="836643028"/>
                    </a:ext>
                  </a:extLst>
                </a:gridCol>
                <a:gridCol w="1584877">
                  <a:extLst>
                    <a:ext uri="{9D8B030D-6E8A-4147-A177-3AD203B41FA5}">
                      <a16:colId xmlns:a16="http://schemas.microsoft.com/office/drawing/2014/main" val="1533355383"/>
                    </a:ext>
                  </a:extLst>
                </a:gridCol>
                <a:gridCol w="1584877">
                  <a:extLst>
                    <a:ext uri="{9D8B030D-6E8A-4147-A177-3AD203B41FA5}">
                      <a16:colId xmlns:a16="http://schemas.microsoft.com/office/drawing/2014/main" val="2642565386"/>
                    </a:ext>
                  </a:extLst>
                </a:gridCol>
                <a:gridCol w="1584877">
                  <a:extLst>
                    <a:ext uri="{9D8B030D-6E8A-4147-A177-3AD203B41FA5}">
                      <a16:colId xmlns:a16="http://schemas.microsoft.com/office/drawing/2014/main" val="2173209088"/>
                    </a:ext>
                  </a:extLst>
                </a:gridCol>
              </a:tblGrid>
              <a:tr h="1005502">
                <a:tc>
                  <a:txBody>
                    <a:bodyPr/>
                    <a:lstStyle/>
                    <a:p>
                      <a:pPr algn="ctr" fontAlgn="ctr"/>
                      <a:r>
                        <a:rPr lang="es-MX" sz="2000" b="1" i="0" u="none" strike="noStrike">
                          <a:solidFill>
                            <a:srgbClr val="000000"/>
                          </a:solidFill>
                          <a:effectLst/>
                          <a:latin typeface="Calibri" panose="020F0502020204030204" pitchFamily="34" charset="0"/>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a:solidFill>
                            <a:srgbClr val="000000"/>
                          </a:solidFill>
                          <a:effectLst/>
                          <a:latin typeface="Calibri" panose="020F0502020204030204" pitchFamily="34" charset="0"/>
                        </a:rPr>
                        <a:t>MUNICIPIO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1400" b="1" i="0" u="none" strike="noStrike" dirty="0">
                          <a:solidFill>
                            <a:srgbClr val="000000"/>
                          </a:solidFill>
                          <a:effectLst/>
                          <a:latin typeface="Calibri" panose="020F0502020204030204" pitchFamily="34" charset="0"/>
                        </a:rPr>
                        <a:t>APROVECHAMIENTO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a:solidFill>
                            <a:srgbClr val="000000"/>
                          </a:solidFill>
                          <a:effectLst/>
                          <a:latin typeface="Calibri" panose="020F0502020204030204" pitchFamily="34" charset="0"/>
                        </a:rPr>
                        <a:t>REPROBACIÓN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a:solidFill>
                            <a:srgbClr val="000000"/>
                          </a:solidFill>
                          <a:effectLst/>
                          <a:latin typeface="Calibri" panose="020F0502020204030204" pitchFamily="34" charset="0"/>
                        </a:rPr>
                        <a:t>EFICIENCIA TERMINAL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a:solidFill>
                            <a:srgbClr val="000000"/>
                          </a:solidFill>
                          <a:effectLst/>
                          <a:latin typeface="Calibri" panose="020F0502020204030204" pitchFamily="34" charset="0"/>
                        </a:rPr>
                        <a:t>DESERCIÓN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dirty="0">
                          <a:solidFill>
                            <a:srgbClr val="000000"/>
                          </a:solidFill>
                          <a:effectLst/>
                          <a:latin typeface="Calibri" panose="020F0502020204030204" pitchFamily="34" charset="0"/>
                        </a:rPr>
                        <a:t>MATRÍCULA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042252273"/>
                  </a:ext>
                </a:extLst>
              </a:tr>
              <a:tr h="510486">
                <a:tc>
                  <a:txBody>
                    <a:bodyPr/>
                    <a:lstStyle/>
                    <a:p>
                      <a:pPr algn="ctr" fontAlgn="b"/>
                      <a:r>
                        <a:rPr lang="es-MX" sz="20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La Paz</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1557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3543926"/>
                  </a:ext>
                </a:extLst>
              </a:tr>
              <a:tr h="510486">
                <a:tc>
                  <a:txBody>
                    <a:bodyPr/>
                    <a:lstStyle/>
                    <a:p>
                      <a:pPr algn="ctr" fontAlgn="b"/>
                      <a:r>
                        <a:rPr lang="es-MX" sz="20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Los Cabos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95.9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1708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97255"/>
                  </a:ext>
                </a:extLst>
              </a:tr>
              <a:tr h="510486">
                <a:tc>
                  <a:txBody>
                    <a:bodyPr/>
                    <a:lstStyle/>
                    <a:p>
                      <a:pPr algn="ctr" fontAlgn="b"/>
                      <a:r>
                        <a:rPr lang="es-MX" sz="2000" b="0" i="0" u="none" strike="noStrike">
                          <a:solidFill>
                            <a:srgbClr val="000000"/>
                          </a:solidFill>
                          <a:effectLst/>
                          <a:latin typeface="Calibri" panose="020F0502020204030204" pitchFamily="34"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Comondú</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96.2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428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4846862"/>
                  </a:ext>
                </a:extLst>
              </a:tr>
              <a:tr h="510486">
                <a:tc>
                  <a:txBody>
                    <a:bodyPr/>
                    <a:lstStyle/>
                    <a:p>
                      <a:pPr algn="ctr" fontAlgn="b"/>
                      <a:r>
                        <a:rPr lang="es-MX" sz="2000" b="0" i="0" u="none" strike="noStrike">
                          <a:solidFill>
                            <a:srgbClr val="000000"/>
                          </a:solidFill>
                          <a:effectLst/>
                          <a:latin typeface="Calibri" panose="020F0502020204030204"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Loreto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1"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1"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1"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1"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1"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3178173"/>
                  </a:ext>
                </a:extLst>
              </a:tr>
              <a:tr h="510486">
                <a:tc>
                  <a:txBody>
                    <a:bodyPr/>
                    <a:lstStyle/>
                    <a:p>
                      <a:pPr algn="ctr" fontAlgn="b"/>
                      <a:r>
                        <a:rPr lang="es-MX" sz="2000" b="0" i="0" u="none" strike="noStrike">
                          <a:solidFill>
                            <a:srgbClr val="000000"/>
                          </a:solidFill>
                          <a:effectLst/>
                          <a:latin typeface="Calibri" panose="020F0502020204030204"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Mulegé</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100.5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559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680597"/>
                  </a:ext>
                </a:extLst>
              </a:tr>
              <a:tr h="510486">
                <a:tc>
                  <a:txBody>
                    <a:bodyPr/>
                    <a:lstStyle/>
                    <a:p>
                      <a:pPr algn="ctr" fontAlgn="b"/>
                      <a:r>
                        <a:rPr lang="es-MX" sz="2000" b="1"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l" fontAlgn="b"/>
                      <a:r>
                        <a:rPr lang="es-MX" sz="2000" b="1" i="0" u="none" strike="noStrike">
                          <a:solidFill>
                            <a:srgbClr val="000000"/>
                          </a:solidFill>
                          <a:effectLst/>
                          <a:latin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a:solidFill>
                            <a:srgbClr val="000000"/>
                          </a:solidFill>
                          <a:effectLst/>
                          <a:latin typeface="Calibri" panose="020F0502020204030204" pitchFamily="34" charset="0"/>
                        </a:rPr>
                        <a:t>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a:solidFill>
                            <a:srgbClr val="000000"/>
                          </a:solidFill>
                          <a:effectLst/>
                          <a:latin typeface="Calibri" panose="020F0502020204030204" pitchFamily="34" charset="0"/>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a:solidFill>
                            <a:srgbClr val="000000"/>
                          </a:solidFill>
                          <a:effectLst/>
                          <a:latin typeface="Calibri" panose="020F0502020204030204" pitchFamily="34" charset="0"/>
                        </a:rPr>
                        <a:t>93.3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a:solidFill>
                            <a:srgbClr val="000000"/>
                          </a:solidFill>
                          <a:effectLst/>
                          <a:latin typeface="Calibri" panose="020F0502020204030204" pitchFamily="34" charset="0"/>
                        </a:rPr>
                        <a:t>5.02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dirty="0">
                          <a:solidFill>
                            <a:srgbClr val="000000"/>
                          </a:solidFill>
                          <a:effectLst/>
                          <a:latin typeface="Calibri" panose="020F0502020204030204" pitchFamily="34" charset="0"/>
                        </a:rPr>
                        <a:t>4252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extLst>
                  <a:ext uri="{0D108BD9-81ED-4DB2-BD59-A6C34878D82A}">
                    <a16:rowId xmlns:a16="http://schemas.microsoft.com/office/drawing/2014/main" val="108182701"/>
                  </a:ext>
                </a:extLst>
              </a:tr>
            </a:tbl>
          </a:graphicData>
        </a:graphic>
      </p:graphicFrame>
    </p:spTree>
    <p:extLst>
      <p:ext uri="{BB962C8B-B14F-4D97-AF65-F5344CB8AC3E}">
        <p14:creationId xmlns:p14="http://schemas.microsoft.com/office/powerpoint/2010/main" val="409462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DD47ED-DC02-4F1A-B22A-9A5F99CE41D8}"/>
              </a:ext>
            </a:extLst>
          </p:cNvPr>
          <p:cNvSpPr>
            <a:spLocks noGrp="1"/>
          </p:cNvSpPr>
          <p:nvPr>
            <p:ph type="title"/>
          </p:nvPr>
        </p:nvSpPr>
        <p:spPr/>
        <p:txBody>
          <a:bodyPr>
            <a:noAutofit/>
          </a:bodyPr>
          <a:lstStyle/>
          <a:p>
            <a:pPr algn="ctr"/>
            <a:r>
              <a:rPr lang="es-MX" sz="3600" b="1" dirty="0"/>
              <a:t>RESULTADOS DE LA ESTADÍSTICA FINAL DEL CICLO ESCOLAR 2017-2018 POR MODALIDAD DE ATENCIÓN </a:t>
            </a:r>
            <a:r>
              <a:rPr lang="es-MX" sz="3600" b="1" dirty="0">
                <a:solidFill>
                  <a:srgbClr val="00B050"/>
                </a:solidFill>
              </a:rPr>
              <a:t>SECUNDARIAS GENERALES </a:t>
            </a:r>
            <a:endParaRPr lang="es-MX" sz="3600" dirty="0"/>
          </a:p>
        </p:txBody>
      </p:sp>
      <p:graphicFrame>
        <p:nvGraphicFramePr>
          <p:cNvPr id="4" name="Marcador de contenido 3">
            <a:extLst>
              <a:ext uri="{FF2B5EF4-FFF2-40B4-BE49-F238E27FC236}">
                <a16:creationId xmlns:a16="http://schemas.microsoft.com/office/drawing/2014/main" id="{1835C847-11D1-4428-86C8-5C88AD53E049}"/>
              </a:ext>
            </a:extLst>
          </p:cNvPr>
          <p:cNvGraphicFramePr>
            <a:graphicFrameLocks noGrp="1"/>
          </p:cNvGraphicFramePr>
          <p:nvPr>
            <p:ph idx="1"/>
            <p:extLst>
              <p:ext uri="{D42A27DB-BD31-4B8C-83A1-F6EECF244321}">
                <p14:modId xmlns:p14="http://schemas.microsoft.com/office/powerpoint/2010/main" val="494678946"/>
              </p:ext>
            </p:extLst>
          </p:nvPr>
        </p:nvGraphicFramePr>
        <p:xfrm>
          <a:off x="1245704" y="1948071"/>
          <a:ext cx="9909978" cy="4156215"/>
        </p:xfrm>
        <a:graphic>
          <a:graphicData uri="http://schemas.openxmlformats.org/drawingml/2006/table">
            <a:tbl>
              <a:tblPr/>
              <a:tblGrid>
                <a:gridCol w="556901">
                  <a:extLst>
                    <a:ext uri="{9D8B030D-6E8A-4147-A177-3AD203B41FA5}">
                      <a16:colId xmlns:a16="http://schemas.microsoft.com/office/drawing/2014/main" val="1507530834"/>
                    </a:ext>
                  </a:extLst>
                </a:gridCol>
                <a:gridCol w="1413670">
                  <a:extLst>
                    <a:ext uri="{9D8B030D-6E8A-4147-A177-3AD203B41FA5}">
                      <a16:colId xmlns:a16="http://schemas.microsoft.com/office/drawing/2014/main" val="4016310931"/>
                    </a:ext>
                  </a:extLst>
                </a:gridCol>
                <a:gridCol w="1770659">
                  <a:extLst>
                    <a:ext uri="{9D8B030D-6E8A-4147-A177-3AD203B41FA5}">
                      <a16:colId xmlns:a16="http://schemas.microsoft.com/office/drawing/2014/main" val="1579022466"/>
                    </a:ext>
                  </a:extLst>
                </a:gridCol>
                <a:gridCol w="1612649">
                  <a:extLst>
                    <a:ext uri="{9D8B030D-6E8A-4147-A177-3AD203B41FA5}">
                      <a16:colId xmlns:a16="http://schemas.microsoft.com/office/drawing/2014/main" val="3404964527"/>
                    </a:ext>
                  </a:extLst>
                </a:gridCol>
                <a:gridCol w="1471725">
                  <a:extLst>
                    <a:ext uri="{9D8B030D-6E8A-4147-A177-3AD203B41FA5}">
                      <a16:colId xmlns:a16="http://schemas.microsoft.com/office/drawing/2014/main" val="1104074735"/>
                    </a:ext>
                  </a:extLst>
                </a:gridCol>
                <a:gridCol w="1542187">
                  <a:extLst>
                    <a:ext uri="{9D8B030D-6E8A-4147-A177-3AD203B41FA5}">
                      <a16:colId xmlns:a16="http://schemas.microsoft.com/office/drawing/2014/main" val="1591333310"/>
                    </a:ext>
                  </a:extLst>
                </a:gridCol>
                <a:gridCol w="1542187">
                  <a:extLst>
                    <a:ext uri="{9D8B030D-6E8A-4147-A177-3AD203B41FA5}">
                      <a16:colId xmlns:a16="http://schemas.microsoft.com/office/drawing/2014/main" val="2093699837"/>
                    </a:ext>
                  </a:extLst>
                </a:gridCol>
              </a:tblGrid>
              <a:tr h="1371231">
                <a:tc>
                  <a:txBody>
                    <a:bodyPr/>
                    <a:lstStyle/>
                    <a:p>
                      <a:pPr algn="ctr" fontAlgn="ctr"/>
                      <a:r>
                        <a:rPr lang="es-MX" sz="2000" b="1" i="0" u="none" strike="noStrike">
                          <a:solidFill>
                            <a:srgbClr val="000000"/>
                          </a:solidFill>
                          <a:effectLst/>
                          <a:latin typeface="Calibri" panose="020F0502020204030204" pitchFamily="34" charset="0"/>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a:solidFill>
                            <a:srgbClr val="000000"/>
                          </a:solidFill>
                          <a:effectLst/>
                          <a:latin typeface="Calibri" panose="020F0502020204030204" pitchFamily="34" charset="0"/>
                        </a:rPr>
                        <a:t>MUNICIPIO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1400" b="1" i="0" u="none" strike="noStrike" dirty="0">
                          <a:solidFill>
                            <a:srgbClr val="000000"/>
                          </a:solidFill>
                          <a:effectLst/>
                          <a:latin typeface="Calibri" panose="020F0502020204030204" pitchFamily="34" charset="0"/>
                        </a:rPr>
                        <a:t>APROVECHAMIENTO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dirty="0">
                          <a:solidFill>
                            <a:srgbClr val="000000"/>
                          </a:solidFill>
                          <a:effectLst/>
                          <a:latin typeface="Calibri" panose="020F0502020204030204" pitchFamily="34" charset="0"/>
                        </a:rPr>
                        <a:t>REPROBACIÓN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a:solidFill>
                            <a:srgbClr val="000000"/>
                          </a:solidFill>
                          <a:effectLst/>
                          <a:latin typeface="Calibri" panose="020F0502020204030204" pitchFamily="34" charset="0"/>
                        </a:rPr>
                        <a:t>EFICIENCIA TERMINAL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a:solidFill>
                            <a:srgbClr val="000000"/>
                          </a:solidFill>
                          <a:effectLst/>
                          <a:latin typeface="Calibri" panose="020F0502020204030204" pitchFamily="34" charset="0"/>
                        </a:rPr>
                        <a:t>DESERCIÓN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dirty="0">
                          <a:solidFill>
                            <a:srgbClr val="000000"/>
                          </a:solidFill>
                          <a:effectLst/>
                          <a:latin typeface="Calibri" panose="020F0502020204030204" pitchFamily="34" charset="0"/>
                        </a:rPr>
                        <a:t>MATRÍCULA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114256127"/>
                  </a:ext>
                </a:extLst>
              </a:tr>
              <a:tr h="350781">
                <a:tc>
                  <a:txBody>
                    <a:bodyPr/>
                    <a:lstStyle/>
                    <a:p>
                      <a:pPr algn="ctr" fontAlgn="b"/>
                      <a:r>
                        <a:rPr lang="es-MX" sz="20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La Paz</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15.2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5808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0036197"/>
                  </a:ext>
                </a:extLst>
              </a:tr>
              <a:tr h="690930">
                <a:tc>
                  <a:txBody>
                    <a:bodyPr/>
                    <a:lstStyle/>
                    <a:p>
                      <a:pPr algn="ctr" fontAlgn="b"/>
                      <a:r>
                        <a:rPr lang="es-MX" sz="20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Los Cabos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4812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0946794"/>
                  </a:ext>
                </a:extLst>
              </a:tr>
              <a:tr h="690930">
                <a:tc>
                  <a:txBody>
                    <a:bodyPr/>
                    <a:lstStyle/>
                    <a:p>
                      <a:pPr algn="ctr" fontAlgn="b"/>
                      <a:r>
                        <a:rPr lang="es-MX" sz="2000" b="0" i="0" u="none" strike="noStrike">
                          <a:solidFill>
                            <a:srgbClr val="000000"/>
                          </a:solidFill>
                          <a:effectLst/>
                          <a:latin typeface="Calibri" panose="020F0502020204030204" pitchFamily="34"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Comondú</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79.4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2694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98357"/>
                  </a:ext>
                </a:extLst>
              </a:tr>
              <a:tr h="350781">
                <a:tc>
                  <a:txBody>
                    <a:bodyPr/>
                    <a:lstStyle/>
                    <a:p>
                      <a:pPr algn="ctr" fontAlgn="b"/>
                      <a:r>
                        <a:rPr lang="es-MX" sz="2000" b="0" i="0" u="none" strike="noStrike">
                          <a:solidFill>
                            <a:srgbClr val="000000"/>
                          </a:solidFill>
                          <a:effectLst/>
                          <a:latin typeface="Calibri" panose="020F0502020204030204"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Loreto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92.1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800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0549762"/>
                  </a:ext>
                </a:extLst>
              </a:tr>
              <a:tr h="350781">
                <a:tc>
                  <a:txBody>
                    <a:bodyPr/>
                    <a:lstStyle/>
                    <a:p>
                      <a:pPr algn="ctr" fontAlgn="b"/>
                      <a:r>
                        <a:rPr lang="es-MX" sz="2000" b="0" i="0" u="none" strike="noStrike">
                          <a:solidFill>
                            <a:srgbClr val="000000"/>
                          </a:solidFill>
                          <a:effectLst/>
                          <a:latin typeface="Calibri" panose="020F0502020204030204"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Mulegé</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10.2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1150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7812807"/>
                  </a:ext>
                </a:extLst>
              </a:tr>
              <a:tr h="350781">
                <a:tc>
                  <a:txBody>
                    <a:bodyPr/>
                    <a:lstStyle/>
                    <a:p>
                      <a:pPr algn="ctr" fontAlgn="b"/>
                      <a:r>
                        <a:rPr lang="es-MX" sz="2000" b="1"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l" fontAlgn="b"/>
                      <a:r>
                        <a:rPr lang="es-MX" sz="2000" b="1" i="0" u="none" strike="noStrike">
                          <a:solidFill>
                            <a:srgbClr val="000000"/>
                          </a:solidFill>
                          <a:effectLst/>
                          <a:latin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dirty="0">
                          <a:solidFill>
                            <a:srgbClr val="000000"/>
                          </a:solidFill>
                          <a:effectLst/>
                          <a:latin typeface="Calibri" panose="020F0502020204030204" pitchFamily="34" charset="0"/>
                        </a:rPr>
                        <a:t>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dirty="0">
                          <a:solidFill>
                            <a:srgbClr val="000000"/>
                          </a:solidFill>
                          <a:effectLst/>
                          <a:latin typeface="Calibri" panose="020F0502020204030204" pitchFamily="34" charset="0"/>
                        </a:rPr>
                        <a:t>10.2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dirty="0">
                          <a:solidFill>
                            <a:srgbClr val="000000"/>
                          </a:solidFill>
                          <a:effectLst/>
                          <a:latin typeface="Calibri" panose="020F0502020204030204" pitchFamily="34" charset="0"/>
                        </a:rPr>
                        <a:t>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dirty="0">
                          <a:solidFill>
                            <a:srgbClr val="000000"/>
                          </a:solidFill>
                          <a:effectLst/>
                          <a:latin typeface="Calibri" panose="020F0502020204030204" pitchFamily="34" charset="0"/>
                        </a:rPr>
                        <a:t>2.05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dirty="0">
                          <a:solidFill>
                            <a:srgbClr val="000000"/>
                          </a:solidFill>
                          <a:effectLst/>
                          <a:latin typeface="Calibri" panose="020F0502020204030204" pitchFamily="34" charset="0"/>
                        </a:rPr>
                        <a:t>15264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extLst>
                  <a:ext uri="{0D108BD9-81ED-4DB2-BD59-A6C34878D82A}">
                    <a16:rowId xmlns:a16="http://schemas.microsoft.com/office/drawing/2014/main" val="709850239"/>
                  </a:ext>
                </a:extLst>
              </a:tr>
            </a:tbl>
          </a:graphicData>
        </a:graphic>
      </p:graphicFrame>
    </p:spTree>
    <p:extLst>
      <p:ext uri="{BB962C8B-B14F-4D97-AF65-F5344CB8AC3E}">
        <p14:creationId xmlns:p14="http://schemas.microsoft.com/office/powerpoint/2010/main" val="50574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084AFD-CD76-4C12-83DD-08831FD29BC0}"/>
              </a:ext>
            </a:extLst>
          </p:cNvPr>
          <p:cNvSpPr>
            <a:spLocks noGrp="1"/>
          </p:cNvSpPr>
          <p:nvPr>
            <p:ph type="title"/>
          </p:nvPr>
        </p:nvSpPr>
        <p:spPr/>
        <p:txBody>
          <a:bodyPr>
            <a:noAutofit/>
          </a:bodyPr>
          <a:lstStyle/>
          <a:p>
            <a:pPr algn="ctr"/>
            <a:r>
              <a:rPr lang="es-MX" sz="3600" b="1" dirty="0"/>
              <a:t>RESULTADOS DE LA ESTADÍSTICA FINAL DEL CICLO ESCOLAR 2017-2018 POR MODALIDAD DE ATENCIÓN </a:t>
            </a:r>
            <a:r>
              <a:rPr lang="es-MX" sz="3600" b="1" dirty="0">
                <a:solidFill>
                  <a:srgbClr val="00B050"/>
                </a:solidFill>
              </a:rPr>
              <a:t>SECUNDARIAS TÉCNICAS</a:t>
            </a:r>
            <a:r>
              <a:rPr lang="es-MX" sz="3600" dirty="0">
                <a:solidFill>
                  <a:srgbClr val="00B050"/>
                </a:solidFill>
              </a:rPr>
              <a:t> </a:t>
            </a:r>
          </a:p>
        </p:txBody>
      </p:sp>
      <p:graphicFrame>
        <p:nvGraphicFramePr>
          <p:cNvPr id="3" name="Marcador de contenido 2">
            <a:extLst>
              <a:ext uri="{FF2B5EF4-FFF2-40B4-BE49-F238E27FC236}">
                <a16:creationId xmlns:a16="http://schemas.microsoft.com/office/drawing/2014/main" id="{D6F990B2-9977-4FA1-BCD9-E09D7413D888}"/>
              </a:ext>
            </a:extLst>
          </p:cNvPr>
          <p:cNvGraphicFramePr>
            <a:graphicFrameLocks noGrp="1"/>
          </p:cNvGraphicFramePr>
          <p:nvPr>
            <p:ph idx="1"/>
            <p:extLst>
              <p:ext uri="{D42A27DB-BD31-4B8C-83A1-F6EECF244321}">
                <p14:modId xmlns:p14="http://schemas.microsoft.com/office/powerpoint/2010/main" val="2009303936"/>
              </p:ext>
            </p:extLst>
          </p:nvPr>
        </p:nvGraphicFramePr>
        <p:xfrm>
          <a:off x="1232451" y="2398643"/>
          <a:ext cx="9687338" cy="3698992"/>
        </p:xfrm>
        <a:graphic>
          <a:graphicData uri="http://schemas.openxmlformats.org/drawingml/2006/table">
            <a:tbl>
              <a:tblPr/>
              <a:tblGrid>
                <a:gridCol w="544389">
                  <a:extLst>
                    <a:ext uri="{9D8B030D-6E8A-4147-A177-3AD203B41FA5}">
                      <a16:colId xmlns:a16="http://schemas.microsoft.com/office/drawing/2014/main" val="1124141070"/>
                    </a:ext>
                  </a:extLst>
                </a:gridCol>
                <a:gridCol w="1381911">
                  <a:extLst>
                    <a:ext uri="{9D8B030D-6E8A-4147-A177-3AD203B41FA5}">
                      <a16:colId xmlns:a16="http://schemas.microsoft.com/office/drawing/2014/main" val="547623930"/>
                    </a:ext>
                  </a:extLst>
                </a:gridCol>
                <a:gridCol w="1730878">
                  <a:extLst>
                    <a:ext uri="{9D8B030D-6E8A-4147-A177-3AD203B41FA5}">
                      <a16:colId xmlns:a16="http://schemas.microsoft.com/office/drawing/2014/main" val="3061838926"/>
                    </a:ext>
                  </a:extLst>
                </a:gridCol>
                <a:gridCol w="1643693">
                  <a:extLst>
                    <a:ext uri="{9D8B030D-6E8A-4147-A177-3AD203B41FA5}">
                      <a16:colId xmlns:a16="http://schemas.microsoft.com/office/drawing/2014/main" val="3980354325"/>
                    </a:ext>
                  </a:extLst>
                </a:gridCol>
                <a:gridCol w="1371387">
                  <a:extLst>
                    <a:ext uri="{9D8B030D-6E8A-4147-A177-3AD203B41FA5}">
                      <a16:colId xmlns:a16="http://schemas.microsoft.com/office/drawing/2014/main" val="1446075977"/>
                    </a:ext>
                  </a:extLst>
                </a:gridCol>
                <a:gridCol w="1507540">
                  <a:extLst>
                    <a:ext uri="{9D8B030D-6E8A-4147-A177-3AD203B41FA5}">
                      <a16:colId xmlns:a16="http://schemas.microsoft.com/office/drawing/2014/main" val="1514832040"/>
                    </a:ext>
                  </a:extLst>
                </a:gridCol>
                <a:gridCol w="1507540">
                  <a:extLst>
                    <a:ext uri="{9D8B030D-6E8A-4147-A177-3AD203B41FA5}">
                      <a16:colId xmlns:a16="http://schemas.microsoft.com/office/drawing/2014/main" val="99491750"/>
                    </a:ext>
                  </a:extLst>
                </a:gridCol>
              </a:tblGrid>
              <a:tr h="1046922">
                <a:tc>
                  <a:txBody>
                    <a:bodyPr/>
                    <a:lstStyle/>
                    <a:p>
                      <a:pPr algn="ctr" fontAlgn="ctr"/>
                      <a:r>
                        <a:rPr lang="es-MX" sz="2000" b="1" i="0" u="none" strike="noStrike">
                          <a:solidFill>
                            <a:srgbClr val="000000"/>
                          </a:solidFill>
                          <a:effectLst/>
                          <a:latin typeface="Calibri" panose="020F0502020204030204" pitchFamily="34" charset="0"/>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a:solidFill>
                            <a:srgbClr val="000000"/>
                          </a:solidFill>
                          <a:effectLst/>
                          <a:latin typeface="Calibri" panose="020F0502020204030204" pitchFamily="34" charset="0"/>
                        </a:rPr>
                        <a:t>MUNICIPIO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1400" b="1" i="0" u="none" strike="noStrike">
                          <a:solidFill>
                            <a:srgbClr val="000000"/>
                          </a:solidFill>
                          <a:effectLst/>
                          <a:latin typeface="Calibri" panose="020F0502020204030204" pitchFamily="34" charset="0"/>
                        </a:rPr>
                        <a:t>APROVECHAMIENTO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a:solidFill>
                            <a:srgbClr val="000000"/>
                          </a:solidFill>
                          <a:effectLst/>
                          <a:latin typeface="Calibri" panose="020F0502020204030204" pitchFamily="34" charset="0"/>
                        </a:rPr>
                        <a:t>REPROBACIÓN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dirty="0">
                          <a:solidFill>
                            <a:srgbClr val="000000"/>
                          </a:solidFill>
                          <a:effectLst/>
                          <a:latin typeface="Calibri" panose="020F0502020204030204" pitchFamily="34" charset="0"/>
                        </a:rPr>
                        <a:t>EFICIENCIA TERMINAL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a:solidFill>
                            <a:srgbClr val="000000"/>
                          </a:solidFill>
                          <a:effectLst/>
                          <a:latin typeface="Calibri" panose="020F0502020204030204" pitchFamily="34" charset="0"/>
                        </a:rPr>
                        <a:t>DESERCIÓN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ctr"/>
                      <a:r>
                        <a:rPr lang="es-MX" sz="2000" b="1" i="0" u="none" strike="noStrike" dirty="0">
                          <a:solidFill>
                            <a:srgbClr val="000000"/>
                          </a:solidFill>
                          <a:effectLst/>
                          <a:latin typeface="Calibri" panose="020F0502020204030204" pitchFamily="34" charset="0"/>
                        </a:rPr>
                        <a:t>MATRÍCULA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1743831"/>
                  </a:ext>
                </a:extLst>
              </a:tr>
              <a:tr h="362315">
                <a:tc>
                  <a:txBody>
                    <a:bodyPr/>
                    <a:lstStyle/>
                    <a:p>
                      <a:pPr algn="ctr" fontAlgn="b"/>
                      <a:r>
                        <a:rPr lang="es-MX" sz="2000" b="0" i="0" u="none" strike="noStrike">
                          <a:solidFill>
                            <a:srgbClr val="000000"/>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La Paz</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93.6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1.89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4652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3546116"/>
                  </a:ext>
                </a:extLst>
              </a:tr>
              <a:tr h="457951">
                <a:tc>
                  <a:txBody>
                    <a:bodyPr/>
                    <a:lstStyle/>
                    <a:p>
                      <a:pPr algn="ctr" fontAlgn="b"/>
                      <a:r>
                        <a:rPr lang="es-MX" sz="2000" b="0" i="0" u="none" strike="noStrike">
                          <a:solidFill>
                            <a:srgbClr val="000000"/>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Los Cabos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93.7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1.45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8021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5140144"/>
                  </a:ext>
                </a:extLst>
              </a:tr>
              <a:tr h="457951">
                <a:tc>
                  <a:txBody>
                    <a:bodyPr/>
                    <a:lstStyle/>
                    <a:p>
                      <a:pPr algn="ctr" fontAlgn="b"/>
                      <a:r>
                        <a:rPr lang="es-MX" sz="2000" b="0" i="0" u="none" strike="noStrike">
                          <a:solidFill>
                            <a:srgbClr val="000000"/>
                          </a:solidFill>
                          <a:effectLst/>
                          <a:latin typeface="Calibri" panose="020F0502020204030204" pitchFamily="34"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Comondú</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1.06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924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4417393"/>
                  </a:ext>
                </a:extLst>
              </a:tr>
              <a:tr h="457951">
                <a:tc>
                  <a:txBody>
                    <a:bodyPr/>
                    <a:lstStyle/>
                    <a:p>
                      <a:pPr algn="ctr" fontAlgn="b"/>
                      <a:r>
                        <a:rPr lang="es-MX" sz="2000" b="0" i="0" u="none" strike="noStrike">
                          <a:solidFill>
                            <a:srgbClr val="000000"/>
                          </a:solidFill>
                          <a:effectLst/>
                          <a:latin typeface="Calibri" panose="020F0502020204030204"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Loreto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7827432"/>
                  </a:ext>
                </a:extLst>
              </a:tr>
              <a:tr h="457951">
                <a:tc>
                  <a:txBody>
                    <a:bodyPr/>
                    <a:lstStyle/>
                    <a:p>
                      <a:pPr algn="ctr" fontAlgn="b"/>
                      <a:r>
                        <a:rPr lang="es-MX" sz="2000" b="0" i="0" u="none" strike="noStrike">
                          <a:solidFill>
                            <a:srgbClr val="000000"/>
                          </a:solidFill>
                          <a:effectLst/>
                          <a:latin typeface="Calibri" panose="020F0502020204030204"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2000" b="0" i="0" u="none" strike="noStrike">
                          <a:solidFill>
                            <a:srgbClr val="000000"/>
                          </a:solidFill>
                          <a:effectLst/>
                          <a:latin typeface="Calibri" panose="020F0502020204030204" pitchFamily="34" charset="0"/>
                        </a:rPr>
                        <a:t>Mulegé</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a:solidFill>
                            <a:srgbClr val="000000"/>
                          </a:solidFill>
                          <a:effectLst/>
                          <a:latin typeface="Calibri" panose="020F0502020204030204" pitchFamily="34" charset="0"/>
                        </a:rPr>
                        <a:t>91.5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MX" sz="2000" b="1" i="0" u="none" strike="noStrike" dirty="0">
                          <a:solidFill>
                            <a:srgbClr val="000000"/>
                          </a:solidFill>
                          <a:effectLst/>
                          <a:latin typeface="Calibri" panose="020F0502020204030204" pitchFamily="34" charset="0"/>
                        </a:rPr>
                        <a:t>1146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8445366"/>
                  </a:ext>
                </a:extLst>
              </a:tr>
              <a:tr h="457951">
                <a:tc>
                  <a:txBody>
                    <a:bodyPr/>
                    <a:lstStyle/>
                    <a:p>
                      <a:pPr algn="ctr" fontAlgn="b"/>
                      <a:r>
                        <a:rPr lang="es-MX" sz="2000" b="1"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l" fontAlgn="b"/>
                      <a:r>
                        <a:rPr lang="es-MX" sz="2000" b="1" i="0" u="none" strike="noStrike">
                          <a:solidFill>
                            <a:srgbClr val="000000"/>
                          </a:solidFill>
                          <a:effectLst/>
                          <a:latin typeface="Calibri" panose="020F050202020403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a:solidFill>
                            <a:srgbClr val="000000"/>
                          </a:solidFill>
                          <a:effectLst/>
                          <a:latin typeface="Calibri" panose="020F0502020204030204" pitchFamily="34" charset="0"/>
                        </a:rPr>
                        <a:t>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a:solidFill>
                            <a:srgbClr val="000000"/>
                          </a:solidFill>
                          <a:effectLst/>
                          <a:latin typeface="Calibri" panose="020F0502020204030204" pitchFamily="34" charset="0"/>
                        </a:rPr>
                        <a:t>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a:solidFill>
                            <a:srgbClr val="000000"/>
                          </a:solidFill>
                          <a:effectLst/>
                          <a:latin typeface="Calibri" panose="020F0502020204030204" pitchFamily="34" charset="0"/>
                        </a:rPr>
                        <a:t>90.8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dirty="0">
                          <a:solidFill>
                            <a:srgbClr val="000000"/>
                          </a:solidFill>
                          <a:effectLst/>
                          <a:latin typeface="Calibri" panose="020F0502020204030204" pitchFamily="34" charset="0"/>
                        </a:rPr>
                        <a:t>1.98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r" fontAlgn="b"/>
                      <a:r>
                        <a:rPr lang="es-MX" sz="2000" b="1" i="0" u="none" strike="noStrike" dirty="0">
                          <a:solidFill>
                            <a:srgbClr val="000000"/>
                          </a:solidFill>
                          <a:effectLst/>
                          <a:latin typeface="Calibri" panose="020F0502020204030204" pitchFamily="34" charset="0"/>
                        </a:rPr>
                        <a:t>14743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extLst>
                  <a:ext uri="{0D108BD9-81ED-4DB2-BD59-A6C34878D82A}">
                    <a16:rowId xmlns:a16="http://schemas.microsoft.com/office/drawing/2014/main" val="2797057853"/>
                  </a:ext>
                </a:extLst>
              </a:tr>
            </a:tbl>
          </a:graphicData>
        </a:graphic>
      </p:graphicFrame>
    </p:spTree>
    <p:extLst>
      <p:ext uri="{BB962C8B-B14F-4D97-AF65-F5344CB8AC3E}">
        <p14:creationId xmlns:p14="http://schemas.microsoft.com/office/powerpoint/2010/main" val="315573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5E594141-F144-4027-9B11-AEFEBD743A0E}"/>
              </a:ext>
            </a:extLst>
          </p:cNvPr>
          <p:cNvSpPr>
            <a:spLocks noGrp="1"/>
          </p:cNvSpPr>
          <p:nvPr>
            <p:ph idx="1"/>
          </p:nvPr>
        </p:nvSpPr>
        <p:spPr/>
        <p:txBody>
          <a:bodyPr>
            <a:noAutofit/>
          </a:bodyPr>
          <a:lstStyle/>
          <a:p>
            <a:pPr algn="ctr"/>
            <a:r>
              <a:rPr lang="es-MX" sz="6000" b="1" dirty="0"/>
              <a:t>RESULTADOS DE LA ESTADÍSTICA FINAL DEL CICLO ESCOLAR 2017-2018 POR </a:t>
            </a:r>
            <a:r>
              <a:rPr lang="es-MX" sz="6000" b="1" dirty="0">
                <a:solidFill>
                  <a:srgbClr val="00B050"/>
                </a:solidFill>
              </a:rPr>
              <a:t>MUNICIPIO</a:t>
            </a:r>
            <a:r>
              <a:rPr lang="es-MX" sz="6000" dirty="0">
                <a:solidFill>
                  <a:srgbClr val="00B050"/>
                </a:solidFill>
              </a:rPr>
              <a:t> </a:t>
            </a:r>
          </a:p>
        </p:txBody>
      </p:sp>
    </p:spTree>
    <p:extLst>
      <p:ext uri="{BB962C8B-B14F-4D97-AF65-F5344CB8AC3E}">
        <p14:creationId xmlns:p14="http://schemas.microsoft.com/office/powerpoint/2010/main" val="63693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084AFD-CD76-4C12-83DD-08831FD29BC0}"/>
              </a:ext>
            </a:extLst>
          </p:cNvPr>
          <p:cNvSpPr>
            <a:spLocks noGrp="1"/>
          </p:cNvSpPr>
          <p:nvPr>
            <p:ph type="title"/>
          </p:nvPr>
        </p:nvSpPr>
        <p:spPr/>
        <p:txBody>
          <a:bodyPr>
            <a:noAutofit/>
          </a:bodyPr>
          <a:lstStyle/>
          <a:p>
            <a:pPr algn="ctr"/>
            <a:r>
              <a:rPr lang="es-MX" sz="3600" b="1" dirty="0"/>
              <a:t>RESULTADOS DE LA ESTADÍSTICA FINAL DEL CICLO ESCOLAR 2017-2018 POR MUNICIPIO </a:t>
            </a:r>
            <a:r>
              <a:rPr lang="es-MX" sz="3600" b="1" dirty="0">
                <a:solidFill>
                  <a:srgbClr val="00B050"/>
                </a:solidFill>
              </a:rPr>
              <a:t>LA PAZ</a:t>
            </a:r>
            <a:r>
              <a:rPr lang="es-MX" sz="3600" dirty="0">
                <a:solidFill>
                  <a:srgbClr val="00B050"/>
                </a:solidFill>
              </a:rPr>
              <a:t> </a:t>
            </a:r>
          </a:p>
        </p:txBody>
      </p:sp>
      <p:graphicFrame>
        <p:nvGraphicFramePr>
          <p:cNvPr id="3" name="Marcador de contenido 2">
            <a:extLst>
              <a:ext uri="{FF2B5EF4-FFF2-40B4-BE49-F238E27FC236}">
                <a16:creationId xmlns:a16="http://schemas.microsoft.com/office/drawing/2014/main" id="{3DFB8882-738B-4173-A890-9F888B43F0A3}"/>
              </a:ext>
            </a:extLst>
          </p:cNvPr>
          <p:cNvGraphicFramePr>
            <a:graphicFrameLocks noGrp="1"/>
          </p:cNvGraphicFramePr>
          <p:nvPr>
            <p:ph idx="1"/>
            <p:extLst>
              <p:ext uri="{D42A27DB-BD31-4B8C-83A1-F6EECF244321}">
                <p14:modId xmlns:p14="http://schemas.microsoft.com/office/powerpoint/2010/main" val="1535086358"/>
              </p:ext>
            </p:extLst>
          </p:nvPr>
        </p:nvGraphicFramePr>
        <p:xfrm>
          <a:off x="1616765" y="2001077"/>
          <a:ext cx="9342783" cy="4041914"/>
        </p:xfrm>
        <a:graphic>
          <a:graphicData uri="http://schemas.openxmlformats.org/drawingml/2006/table">
            <a:tbl>
              <a:tblPr/>
              <a:tblGrid>
                <a:gridCol w="525027">
                  <a:extLst>
                    <a:ext uri="{9D8B030D-6E8A-4147-A177-3AD203B41FA5}">
                      <a16:colId xmlns:a16="http://schemas.microsoft.com/office/drawing/2014/main" val="2775465698"/>
                    </a:ext>
                  </a:extLst>
                </a:gridCol>
                <a:gridCol w="1462799">
                  <a:extLst>
                    <a:ext uri="{9D8B030D-6E8A-4147-A177-3AD203B41FA5}">
                      <a16:colId xmlns:a16="http://schemas.microsoft.com/office/drawing/2014/main" val="2676683370"/>
                    </a:ext>
                  </a:extLst>
                </a:gridCol>
                <a:gridCol w="1539277">
                  <a:extLst>
                    <a:ext uri="{9D8B030D-6E8A-4147-A177-3AD203B41FA5}">
                      <a16:colId xmlns:a16="http://schemas.microsoft.com/office/drawing/2014/main" val="3988020678"/>
                    </a:ext>
                  </a:extLst>
                </a:gridCol>
                <a:gridCol w="1453920">
                  <a:extLst>
                    <a:ext uri="{9D8B030D-6E8A-4147-A177-3AD203B41FA5}">
                      <a16:colId xmlns:a16="http://schemas.microsoft.com/office/drawing/2014/main" val="3439937515"/>
                    </a:ext>
                  </a:extLst>
                </a:gridCol>
                <a:gridCol w="1453920">
                  <a:extLst>
                    <a:ext uri="{9D8B030D-6E8A-4147-A177-3AD203B41FA5}">
                      <a16:colId xmlns:a16="http://schemas.microsoft.com/office/drawing/2014/main" val="3287891018"/>
                    </a:ext>
                  </a:extLst>
                </a:gridCol>
                <a:gridCol w="1453920">
                  <a:extLst>
                    <a:ext uri="{9D8B030D-6E8A-4147-A177-3AD203B41FA5}">
                      <a16:colId xmlns:a16="http://schemas.microsoft.com/office/drawing/2014/main" val="896698086"/>
                    </a:ext>
                  </a:extLst>
                </a:gridCol>
                <a:gridCol w="1453920">
                  <a:extLst>
                    <a:ext uri="{9D8B030D-6E8A-4147-A177-3AD203B41FA5}">
                      <a16:colId xmlns:a16="http://schemas.microsoft.com/office/drawing/2014/main" val="1760536191"/>
                    </a:ext>
                  </a:extLst>
                </a:gridCol>
              </a:tblGrid>
              <a:tr h="1514837">
                <a:tc>
                  <a:txBody>
                    <a:bodyPr/>
                    <a:lstStyle/>
                    <a:p>
                      <a:pPr algn="ctr" fontAlgn="ctr"/>
                      <a:r>
                        <a:rPr lang="es-MX" sz="1800" b="1" i="0" u="none" strike="noStrike">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MODALIDAD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200" b="1" i="0" u="none" strike="noStrike">
                          <a:solidFill>
                            <a:srgbClr val="000000"/>
                          </a:solidFill>
                          <a:effectLst/>
                          <a:latin typeface="Calibri" panose="020F0502020204030204" pitchFamily="34" charset="0"/>
                        </a:rPr>
                        <a:t>APROVECHAMIENTO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REPROBACIÓN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EFICIENCIA TERMINAL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DESERCIÓN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dirty="0">
                          <a:solidFill>
                            <a:srgbClr val="000000"/>
                          </a:solidFill>
                          <a:effectLst/>
                          <a:latin typeface="Calibri" panose="020F0502020204030204" pitchFamily="34" charset="0"/>
                        </a:rPr>
                        <a:t>MATRÍCULA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755436925"/>
                  </a:ext>
                </a:extLst>
              </a:tr>
              <a:tr h="612980">
                <a:tc>
                  <a:txBody>
                    <a:bodyPr/>
                    <a:lstStyle/>
                    <a:p>
                      <a:pPr algn="ctr" fontAlgn="b"/>
                      <a:r>
                        <a:rPr lang="es-MX" sz="18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0" i="0" u="none" strike="noStrike" dirty="0">
                          <a:solidFill>
                            <a:srgbClr val="000000"/>
                          </a:solidFill>
                          <a:effectLst/>
                          <a:latin typeface="Calibri" panose="020F0502020204030204" pitchFamily="34" charset="0"/>
                        </a:rPr>
                        <a:t>TELESECUNDARIAS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80.5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1557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781749"/>
                  </a:ext>
                </a:extLst>
              </a:tr>
              <a:tr h="763290">
                <a:tc>
                  <a:txBody>
                    <a:bodyPr/>
                    <a:lstStyle/>
                    <a:p>
                      <a:pPr algn="ctr" fontAlgn="b"/>
                      <a:r>
                        <a:rPr lang="es-MX" sz="1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a:solidFill>
                            <a:srgbClr val="000000"/>
                          </a:solidFill>
                          <a:effectLst/>
                          <a:latin typeface="Calibri" panose="020F0502020204030204" pitchFamily="34" charset="0"/>
                        </a:rPr>
                        <a:t>GENERALES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15.2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5808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7585914"/>
                  </a:ext>
                </a:extLst>
              </a:tr>
              <a:tr h="763290">
                <a:tc>
                  <a:txBody>
                    <a:bodyPr/>
                    <a:lstStyle/>
                    <a:p>
                      <a:pPr algn="ctr" fontAlgn="b"/>
                      <a:r>
                        <a:rPr lang="es-MX" sz="18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a:solidFill>
                            <a:srgbClr val="000000"/>
                          </a:solidFill>
                          <a:effectLst/>
                          <a:latin typeface="Calibri" panose="020F0502020204030204" pitchFamily="34" charset="0"/>
                        </a:rPr>
                        <a:t>TÉCNICAS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93.6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4652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7237553"/>
                  </a:ext>
                </a:extLst>
              </a:tr>
              <a:tr h="387517">
                <a:tc>
                  <a:txBody>
                    <a:bodyPr/>
                    <a:lstStyle/>
                    <a:p>
                      <a:pPr algn="ctr" fontAlgn="b"/>
                      <a:r>
                        <a:rPr lang="es-MX" sz="18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MX" sz="1800" b="1"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86.7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12017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989197637"/>
                  </a:ext>
                </a:extLst>
              </a:tr>
            </a:tbl>
          </a:graphicData>
        </a:graphic>
      </p:graphicFrame>
    </p:spTree>
    <p:extLst>
      <p:ext uri="{BB962C8B-B14F-4D97-AF65-F5344CB8AC3E}">
        <p14:creationId xmlns:p14="http://schemas.microsoft.com/office/powerpoint/2010/main" val="194748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084AFD-CD76-4C12-83DD-08831FD29BC0}"/>
              </a:ext>
            </a:extLst>
          </p:cNvPr>
          <p:cNvSpPr>
            <a:spLocks noGrp="1"/>
          </p:cNvSpPr>
          <p:nvPr>
            <p:ph type="title"/>
          </p:nvPr>
        </p:nvSpPr>
        <p:spPr/>
        <p:txBody>
          <a:bodyPr>
            <a:noAutofit/>
          </a:bodyPr>
          <a:lstStyle/>
          <a:p>
            <a:pPr algn="ctr"/>
            <a:r>
              <a:rPr lang="es-MX" sz="3600" b="1" dirty="0"/>
              <a:t>RESULTADOS DE LA ESTADÍSTICA FINAL DEL CICLO ESCOLAR 2017-2018 POR MUNICIPIO </a:t>
            </a:r>
            <a:r>
              <a:rPr lang="es-MX" sz="3600" b="1" dirty="0">
                <a:solidFill>
                  <a:srgbClr val="00B050"/>
                </a:solidFill>
              </a:rPr>
              <a:t>LOS CABOS</a:t>
            </a:r>
            <a:r>
              <a:rPr lang="es-MX" sz="3600" dirty="0">
                <a:solidFill>
                  <a:srgbClr val="00B050"/>
                </a:solidFill>
              </a:rPr>
              <a:t> </a:t>
            </a:r>
          </a:p>
        </p:txBody>
      </p:sp>
      <p:graphicFrame>
        <p:nvGraphicFramePr>
          <p:cNvPr id="3" name="Marcador de contenido 2">
            <a:extLst>
              <a:ext uri="{FF2B5EF4-FFF2-40B4-BE49-F238E27FC236}">
                <a16:creationId xmlns:a16="http://schemas.microsoft.com/office/drawing/2014/main" id="{370E287E-ABD1-4723-8CF2-938A1141A19C}"/>
              </a:ext>
            </a:extLst>
          </p:cNvPr>
          <p:cNvGraphicFramePr>
            <a:graphicFrameLocks noGrp="1"/>
          </p:cNvGraphicFramePr>
          <p:nvPr>
            <p:ph idx="1"/>
            <p:extLst>
              <p:ext uri="{D42A27DB-BD31-4B8C-83A1-F6EECF244321}">
                <p14:modId xmlns:p14="http://schemas.microsoft.com/office/powerpoint/2010/main" val="3784985922"/>
              </p:ext>
            </p:extLst>
          </p:nvPr>
        </p:nvGraphicFramePr>
        <p:xfrm>
          <a:off x="1285461" y="2120349"/>
          <a:ext cx="9607825" cy="4015407"/>
        </p:xfrm>
        <a:graphic>
          <a:graphicData uri="http://schemas.openxmlformats.org/drawingml/2006/table">
            <a:tbl>
              <a:tblPr/>
              <a:tblGrid>
                <a:gridCol w="539921">
                  <a:extLst>
                    <a:ext uri="{9D8B030D-6E8A-4147-A177-3AD203B41FA5}">
                      <a16:colId xmlns:a16="http://schemas.microsoft.com/office/drawing/2014/main" val="1228631633"/>
                    </a:ext>
                  </a:extLst>
                </a:gridCol>
                <a:gridCol w="1487661">
                  <a:extLst>
                    <a:ext uri="{9D8B030D-6E8A-4147-A177-3AD203B41FA5}">
                      <a16:colId xmlns:a16="http://schemas.microsoft.com/office/drawing/2014/main" val="3169191434"/>
                    </a:ext>
                  </a:extLst>
                </a:gridCol>
                <a:gridCol w="1599579">
                  <a:extLst>
                    <a:ext uri="{9D8B030D-6E8A-4147-A177-3AD203B41FA5}">
                      <a16:colId xmlns:a16="http://schemas.microsoft.com/office/drawing/2014/main" val="2761199361"/>
                    </a:ext>
                  </a:extLst>
                </a:gridCol>
                <a:gridCol w="1495166">
                  <a:extLst>
                    <a:ext uri="{9D8B030D-6E8A-4147-A177-3AD203B41FA5}">
                      <a16:colId xmlns:a16="http://schemas.microsoft.com/office/drawing/2014/main" val="1891241066"/>
                    </a:ext>
                  </a:extLst>
                </a:gridCol>
                <a:gridCol w="1495166">
                  <a:extLst>
                    <a:ext uri="{9D8B030D-6E8A-4147-A177-3AD203B41FA5}">
                      <a16:colId xmlns:a16="http://schemas.microsoft.com/office/drawing/2014/main" val="2059400914"/>
                    </a:ext>
                  </a:extLst>
                </a:gridCol>
                <a:gridCol w="1495166">
                  <a:extLst>
                    <a:ext uri="{9D8B030D-6E8A-4147-A177-3AD203B41FA5}">
                      <a16:colId xmlns:a16="http://schemas.microsoft.com/office/drawing/2014/main" val="3197655552"/>
                    </a:ext>
                  </a:extLst>
                </a:gridCol>
                <a:gridCol w="1495166">
                  <a:extLst>
                    <a:ext uri="{9D8B030D-6E8A-4147-A177-3AD203B41FA5}">
                      <a16:colId xmlns:a16="http://schemas.microsoft.com/office/drawing/2014/main" val="2115200568"/>
                    </a:ext>
                  </a:extLst>
                </a:gridCol>
              </a:tblGrid>
              <a:tr h="1395969">
                <a:tc>
                  <a:txBody>
                    <a:bodyPr/>
                    <a:lstStyle/>
                    <a:p>
                      <a:pPr algn="ctr" fontAlgn="ctr"/>
                      <a:r>
                        <a:rPr lang="es-MX" sz="1800" b="1" i="0" u="none" strike="noStrike">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MODALIDAD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200" b="1" i="0" u="none" strike="noStrike">
                          <a:solidFill>
                            <a:srgbClr val="000000"/>
                          </a:solidFill>
                          <a:effectLst/>
                          <a:latin typeface="Calibri" panose="020F0502020204030204" pitchFamily="34" charset="0"/>
                        </a:rPr>
                        <a:t>APROVECHAMIENTO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REPROBACIÓN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EFICIENCIA TERMINAL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DESERCIÓN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dirty="0">
                          <a:solidFill>
                            <a:srgbClr val="000000"/>
                          </a:solidFill>
                          <a:effectLst/>
                          <a:latin typeface="Calibri" panose="020F0502020204030204" pitchFamily="34" charset="0"/>
                        </a:rPr>
                        <a:t>MATRÍCULA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038999259"/>
                  </a:ext>
                </a:extLst>
              </a:tr>
              <a:tr h="731526">
                <a:tc>
                  <a:txBody>
                    <a:bodyPr/>
                    <a:lstStyle/>
                    <a:p>
                      <a:pPr algn="ctr" fontAlgn="b"/>
                      <a:r>
                        <a:rPr lang="es-MX" sz="18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Calibri" panose="020F0502020204030204" pitchFamily="34" charset="0"/>
                        </a:rPr>
                        <a:t>TELESECUNDARIAS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4.09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95.9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1708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400672"/>
                  </a:ext>
                </a:extLst>
              </a:tr>
              <a:tr h="935970">
                <a:tc>
                  <a:txBody>
                    <a:bodyPr/>
                    <a:lstStyle/>
                    <a:p>
                      <a:pPr algn="ctr" fontAlgn="b"/>
                      <a:r>
                        <a:rPr lang="es-MX" sz="1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a:solidFill>
                            <a:srgbClr val="000000"/>
                          </a:solidFill>
                          <a:effectLst/>
                          <a:latin typeface="Calibri" panose="020F0502020204030204" pitchFamily="34" charset="0"/>
                        </a:rPr>
                        <a:t>GENERALES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4812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705162"/>
                  </a:ext>
                </a:extLst>
              </a:tr>
              <a:tr h="475971">
                <a:tc>
                  <a:txBody>
                    <a:bodyPr/>
                    <a:lstStyle/>
                    <a:p>
                      <a:pPr algn="ctr" fontAlgn="b"/>
                      <a:r>
                        <a:rPr lang="es-MX" sz="18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a:solidFill>
                            <a:srgbClr val="000000"/>
                          </a:solidFill>
                          <a:effectLst/>
                          <a:latin typeface="Calibri" panose="020F0502020204030204" pitchFamily="34" charset="0"/>
                        </a:rPr>
                        <a:t>TÉCNICAS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93.7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 1.45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8189537"/>
                  </a:ext>
                </a:extLst>
              </a:tr>
              <a:tr h="475971">
                <a:tc>
                  <a:txBody>
                    <a:bodyPr/>
                    <a:lstStyle/>
                    <a:p>
                      <a:pPr algn="ctr" fontAlgn="b"/>
                      <a:r>
                        <a:rPr lang="es-MX" sz="18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MX" sz="1800" b="1"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96.2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1.75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14541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01092189"/>
                  </a:ext>
                </a:extLst>
              </a:tr>
            </a:tbl>
          </a:graphicData>
        </a:graphic>
      </p:graphicFrame>
    </p:spTree>
    <p:extLst>
      <p:ext uri="{BB962C8B-B14F-4D97-AF65-F5344CB8AC3E}">
        <p14:creationId xmlns:p14="http://schemas.microsoft.com/office/powerpoint/2010/main" val="106731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084AFD-CD76-4C12-83DD-08831FD29BC0}"/>
              </a:ext>
            </a:extLst>
          </p:cNvPr>
          <p:cNvSpPr>
            <a:spLocks noGrp="1"/>
          </p:cNvSpPr>
          <p:nvPr>
            <p:ph type="title"/>
          </p:nvPr>
        </p:nvSpPr>
        <p:spPr/>
        <p:txBody>
          <a:bodyPr>
            <a:noAutofit/>
          </a:bodyPr>
          <a:lstStyle/>
          <a:p>
            <a:pPr algn="ctr"/>
            <a:r>
              <a:rPr lang="es-MX" sz="3600" b="1" dirty="0"/>
              <a:t>RESULTADOS DE LA ESTADÍSTICA FINAL DEL CICLO ESCOLAR 2017-2018 POR MUNICIPIO </a:t>
            </a:r>
            <a:r>
              <a:rPr lang="es-MX" sz="3600" b="1" dirty="0">
                <a:solidFill>
                  <a:srgbClr val="00B050"/>
                </a:solidFill>
              </a:rPr>
              <a:t>COMONDÚ</a:t>
            </a:r>
            <a:r>
              <a:rPr lang="es-MX" sz="3600" dirty="0">
                <a:solidFill>
                  <a:srgbClr val="00B050"/>
                </a:solidFill>
              </a:rPr>
              <a:t> </a:t>
            </a:r>
          </a:p>
        </p:txBody>
      </p:sp>
      <p:graphicFrame>
        <p:nvGraphicFramePr>
          <p:cNvPr id="3" name="Marcador de contenido 2">
            <a:extLst>
              <a:ext uri="{FF2B5EF4-FFF2-40B4-BE49-F238E27FC236}">
                <a16:creationId xmlns:a16="http://schemas.microsoft.com/office/drawing/2014/main" id="{9D6DD67D-C843-4A7E-A643-62496122FDA1}"/>
              </a:ext>
            </a:extLst>
          </p:cNvPr>
          <p:cNvGraphicFramePr>
            <a:graphicFrameLocks noGrp="1"/>
          </p:cNvGraphicFramePr>
          <p:nvPr>
            <p:ph idx="1"/>
            <p:extLst>
              <p:ext uri="{D42A27DB-BD31-4B8C-83A1-F6EECF244321}">
                <p14:modId xmlns:p14="http://schemas.microsoft.com/office/powerpoint/2010/main" val="2125679939"/>
              </p:ext>
            </p:extLst>
          </p:nvPr>
        </p:nvGraphicFramePr>
        <p:xfrm>
          <a:off x="927651" y="2120349"/>
          <a:ext cx="10058399" cy="3816626"/>
        </p:xfrm>
        <a:graphic>
          <a:graphicData uri="http://schemas.openxmlformats.org/drawingml/2006/table">
            <a:tbl>
              <a:tblPr/>
              <a:tblGrid>
                <a:gridCol w="565241">
                  <a:extLst>
                    <a:ext uri="{9D8B030D-6E8A-4147-A177-3AD203B41FA5}">
                      <a16:colId xmlns:a16="http://schemas.microsoft.com/office/drawing/2014/main" val="3622931833"/>
                    </a:ext>
                  </a:extLst>
                </a:gridCol>
                <a:gridCol w="1434844">
                  <a:extLst>
                    <a:ext uri="{9D8B030D-6E8A-4147-A177-3AD203B41FA5}">
                      <a16:colId xmlns:a16="http://schemas.microsoft.com/office/drawing/2014/main" val="3690948858"/>
                    </a:ext>
                  </a:extLst>
                </a:gridCol>
                <a:gridCol w="1797178">
                  <a:extLst>
                    <a:ext uri="{9D8B030D-6E8A-4147-A177-3AD203B41FA5}">
                      <a16:colId xmlns:a16="http://schemas.microsoft.com/office/drawing/2014/main" val="1869247443"/>
                    </a:ext>
                  </a:extLst>
                </a:gridCol>
                <a:gridCol w="1565284">
                  <a:extLst>
                    <a:ext uri="{9D8B030D-6E8A-4147-A177-3AD203B41FA5}">
                      <a16:colId xmlns:a16="http://schemas.microsoft.com/office/drawing/2014/main" val="2717689278"/>
                    </a:ext>
                  </a:extLst>
                </a:gridCol>
                <a:gridCol w="1565284">
                  <a:extLst>
                    <a:ext uri="{9D8B030D-6E8A-4147-A177-3AD203B41FA5}">
                      <a16:colId xmlns:a16="http://schemas.microsoft.com/office/drawing/2014/main" val="1887700533"/>
                    </a:ext>
                  </a:extLst>
                </a:gridCol>
                <a:gridCol w="1565284">
                  <a:extLst>
                    <a:ext uri="{9D8B030D-6E8A-4147-A177-3AD203B41FA5}">
                      <a16:colId xmlns:a16="http://schemas.microsoft.com/office/drawing/2014/main" val="2241637033"/>
                    </a:ext>
                  </a:extLst>
                </a:gridCol>
                <a:gridCol w="1565284">
                  <a:extLst>
                    <a:ext uri="{9D8B030D-6E8A-4147-A177-3AD203B41FA5}">
                      <a16:colId xmlns:a16="http://schemas.microsoft.com/office/drawing/2014/main" val="925375190"/>
                    </a:ext>
                  </a:extLst>
                </a:gridCol>
              </a:tblGrid>
              <a:tr h="1430403">
                <a:tc>
                  <a:txBody>
                    <a:bodyPr/>
                    <a:lstStyle/>
                    <a:p>
                      <a:pPr algn="ctr" fontAlgn="ctr"/>
                      <a:r>
                        <a:rPr lang="es-MX" sz="1800" b="1" i="0" u="none" strike="noStrike">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MODALIDAD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200" b="1" i="0" u="none" strike="noStrike">
                          <a:solidFill>
                            <a:srgbClr val="000000"/>
                          </a:solidFill>
                          <a:effectLst/>
                          <a:latin typeface="Calibri" panose="020F0502020204030204" pitchFamily="34" charset="0"/>
                        </a:rPr>
                        <a:t>APROVECHAMIENTO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REPROBACIÓN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EFICIENCIA TERMINAL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DESERCIÓN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dirty="0">
                          <a:solidFill>
                            <a:srgbClr val="000000"/>
                          </a:solidFill>
                          <a:effectLst/>
                          <a:latin typeface="Calibri" panose="020F0502020204030204" pitchFamily="34" charset="0"/>
                        </a:rPr>
                        <a:t>MATRÍCULA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395432617"/>
                  </a:ext>
                </a:extLst>
              </a:tr>
              <a:tr h="578814">
                <a:tc>
                  <a:txBody>
                    <a:bodyPr/>
                    <a:lstStyle/>
                    <a:p>
                      <a:pPr algn="ctr" fontAlgn="b"/>
                      <a:r>
                        <a:rPr lang="es-MX" sz="18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0" i="0" u="none" strike="noStrike">
                          <a:solidFill>
                            <a:srgbClr val="000000"/>
                          </a:solidFill>
                          <a:effectLst/>
                          <a:latin typeface="Calibri" panose="020F0502020204030204" pitchFamily="34" charset="0"/>
                        </a:rPr>
                        <a:t>TELESECUNDARIAS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96.2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428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1487659"/>
                  </a:ext>
                </a:extLst>
              </a:tr>
              <a:tr h="720746">
                <a:tc>
                  <a:txBody>
                    <a:bodyPr/>
                    <a:lstStyle/>
                    <a:p>
                      <a:pPr algn="ctr" fontAlgn="b"/>
                      <a:r>
                        <a:rPr lang="es-MX" sz="18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a:solidFill>
                            <a:srgbClr val="000000"/>
                          </a:solidFill>
                          <a:effectLst/>
                          <a:latin typeface="Calibri" panose="020F0502020204030204" pitchFamily="34" charset="0"/>
                        </a:rPr>
                        <a:t>GENERALES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79.4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2694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8874688"/>
                  </a:ext>
                </a:extLst>
              </a:tr>
              <a:tr h="720746">
                <a:tc>
                  <a:txBody>
                    <a:bodyPr/>
                    <a:lstStyle/>
                    <a:p>
                      <a:pPr algn="ctr" fontAlgn="b"/>
                      <a:r>
                        <a:rPr lang="es-MX" sz="18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0" i="0" u="none" strike="noStrike">
                          <a:solidFill>
                            <a:srgbClr val="000000"/>
                          </a:solidFill>
                          <a:effectLst/>
                          <a:latin typeface="Calibri" panose="020F0502020204030204" pitchFamily="34" charset="0"/>
                        </a:rPr>
                        <a:t>TÉCNICAS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84.5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924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335646"/>
                  </a:ext>
                </a:extLst>
              </a:tr>
              <a:tr h="365917">
                <a:tc>
                  <a:txBody>
                    <a:bodyPr/>
                    <a:lstStyle/>
                    <a:p>
                      <a:pPr algn="ctr" fontAlgn="b"/>
                      <a:r>
                        <a:rPr lang="es-MX" sz="18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MX" sz="1800" b="1"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3.45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86.7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a:solidFill>
                            <a:srgbClr val="000000"/>
                          </a:solidFill>
                          <a:effectLst/>
                          <a:latin typeface="Calibri" panose="020F0502020204030204" pitchFamily="34" charset="0"/>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4046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888174116"/>
                  </a:ext>
                </a:extLst>
              </a:tr>
            </a:tbl>
          </a:graphicData>
        </a:graphic>
      </p:graphicFrame>
    </p:spTree>
    <p:extLst>
      <p:ext uri="{BB962C8B-B14F-4D97-AF65-F5344CB8AC3E}">
        <p14:creationId xmlns:p14="http://schemas.microsoft.com/office/powerpoint/2010/main" val="416800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8C2ED8-BE71-4CC1-B614-B5673D47BC33}"/>
              </a:ext>
            </a:extLst>
          </p:cNvPr>
          <p:cNvSpPr>
            <a:spLocks noGrp="1"/>
          </p:cNvSpPr>
          <p:nvPr>
            <p:ph type="title"/>
          </p:nvPr>
        </p:nvSpPr>
        <p:spPr/>
        <p:txBody>
          <a:bodyPr>
            <a:noAutofit/>
          </a:bodyPr>
          <a:lstStyle/>
          <a:p>
            <a:r>
              <a:rPr lang="es-MX" sz="4000" b="1" dirty="0"/>
              <a:t>RESULTADOS DE LA ESTADÍSTICA FINAL DEL CICLO ESCOLAR 2017-2018 POR MUNICIPIO </a:t>
            </a:r>
            <a:r>
              <a:rPr lang="es-MX" sz="4000" b="1" dirty="0">
                <a:solidFill>
                  <a:srgbClr val="00B050"/>
                </a:solidFill>
              </a:rPr>
              <a:t>LORETO</a:t>
            </a:r>
            <a:r>
              <a:rPr lang="es-MX" sz="4000" dirty="0">
                <a:solidFill>
                  <a:srgbClr val="00B050"/>
                </a:solidFill>
              </a:rPr>
              <a:t> </a:t>
            </a:r>
            <a:endParaRPr lang="es-MX" sz="4000" dirty="0"/>
          </a:p>
        </p:txBody>
      </p:sp>
      <p:graphicFrame>
        <p:nvGraphicFramePr>
          <p:cNvPr id="4" name="Marcador de contenido 3">
            <a:extLst>
              <a:ext uri="{FF2B5EF4-FFF2-40B4-BE49-F238E27FC236}">
                <a16:creationId xmlns:a16="http://schemas.microsoft.com/office/drawing/2014/main" id="{16B63C7D-E449-4065-AB21-C84FC32FE944}"/>
              </a:ext>
            </a:extLst>
          </p:cNvPr>
          <p:cNvGraphicFramePr>
            <a:graphicFrameLocks noGrp="1"/>
          </p:cNvGraphicFramePr>
          <p:nvPr>
            <p:ph idx="1"/>
            <p:extLst>
              <p:ext uri="{D42A27DB-BD31-4B8C-83A1-F6EECF244321}">
                <p14:modId xmlns:p14="http://schemas.microsoft.com/office/powerpoint/2010/main" val="830853864"/>
              </p:ext>
            </p:extLst>
          </p:nvPr>
        </p:nvGraphicFramePr>
        <p:xfrm>
          <a:off x="1232452" y="2014330"/>
          <a:ext cx="9727097" cy="3793064"/>
        </p:xfrm>
        <a:graphic>
          <a:graphicData uri="http://schemas.openxmlformats.org/drawingml/2006/table">
            <a:tbl>
              <a:tblPr/>
              <a:tblGrid>
                <a:gridCol w="546624">
                  <a:extLst>
                    <a:ext uri="{9D8B030D-6E8A-4147-A177-3AD203B41FA5}">
                      <a16:colId xmlns:a16="http://schemas.microsoft.com/office/drawing/2014/main" val="1048115063"/>
                    </a:ext>
                  </a:extLst>
                </a:gridCol>
                <a:gridCol w="1441202">
                  <a:extLst>
                    <a:ext uri="{9D8B030D-6E8A-4147-A177-3AD203B41FA5}">
                      <a16:colId xmlns:a16="http://schemas.microsoft.com/office/drawing/2014/main" val="2473948821"/>
                    </a:ext>
                  </a:extLst>
                </a:gridCol>
                <a:gridCol w="1684363">
                  <a:extLst>
                    <a:ext uri="{9D8B030D-6E8A-4147-A177-3AD203B41FA5}">
                      <a16:colId xmlns:a16="http://schemas.microsoft.com/office/drawing/2014/main" val="296495898"/>
                    </a:ext>
                  </a:extLst>
                </a:gridCol>
                <a:gridCol w="1513727">
                  <a:extLst>
                    <a:ext uri="{9D8B030D-6E8A-4147-A177-3AD203B41FA5}">
                      <a16:colId xmlns:a16="http://schemas.microsoft.com/office/drawing/2014/main" val="3190653945"/>
                    </a:ext>
                  </a:extLst>
                </a:gridCol>
                <a:gridCol w="1513727">
                  <a:extLst>
                    <a:ext uri="{9D8B030D-6E8A-4147-A177-3AD203B41FA5}">
                      <a16:colId xmlns:a16="http://schemas.microsoft.com/office/drawing/2014/main" val="408252243"/>
                    </a:ext>
                  </a:extLst>
                </a:gridCol>
                <a:gridCol w="1513727">
                  <a:extLst>
                    <a:ext uri="{9D8B030D-6E8A-4147-A177-3AD203B41FA5}">
                      <a16:colId xmlns:a16="http://schemas.microsoft.com/office/drawing/2014/main" val="3148644958"/>
                    </a:ext>
                  </a:extLst>
                </a:gridCol>
                <a:gridCol w="1513727">
                  <a:extLst>
                    <a:ext uri="{9D8B030D-6E8A-4147-A177-3AD203B41FA5}">
                      <a16:colId xmlns:a16="http://schemas.microsoft.com/office/drawing/2014/main" val="181788493"/>
                    </a:ext>
                  </a:extLst>
                </a:gridCol>
              </a:tblGrid>
              <a:tr h="1178925">
                <a:tc>
                  <a:txBody>
                    <a:bodyPr/>
                    <a:lstStyle/>
                    <a:p>
                      <a:pPr algn="ctr" fontAlgn="ctr"/>
                      <a:r>
                        <a:rPr lang="es-MX" sz="1800" b="1" i="0" u="none" strike="noStrike">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MODALIDAD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200" b="1" i="0" u="none" strike="noStrike">
                          <a:solidFill>
                            <a:srgbClr val="000000"/>
                          </a:solidFill>
                          <a:effectLst/>
                          <a:latin typeface="Calibri" panose="020F0502020204030204" pitchFamily="34" charset="0"/>
                        </a:rPr>
                        <a:t>APROVECHAMIENTO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REPROBACIÓN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EFICIENCIA TERMINAL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a:solidFill>
                            <a:srgbClr val="000000"/>
                          </a:solidFill>
                          <a:effectLst/>
                          <a:latin typeface="Calibri" panose="020F0502020204030204" pitchFamily="34" charset="0"/>
                        </a:rPr>
                        <a:t>DESERCIÓN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s-MX" sz="1800" b="1" i="0" u="none" strike="noStrike" dirty="0">
                          <a:solidFill>
                            <a:srgbClr val="000000"/>
                          </a:solidFill>
                          <a:effectLst/>
                          <a:latin typeface="Calibri" panose="020F0502020204030204" pitchFamily="34" charset="0"/>
                        </a:rPr>
                        <a:t>MATRÍCULA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056408308"/>
                  </a:ext>
                </a:extLst>
              </a:tr>
              <a:tr h="617789">
                <a:tc>
                  <a:txBody>
                    <a:bodyPr/>
                    <a:lstStyle/>
                    <a:p>
                      <a:pPr algn="ctr" fontAlgn="b"/>
                      <a:r>
                        <a:rPr lang="es-MX" sz="1800" b="1"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dirty="0">
                          <a:solidFill>
                            <a:srgbClr val="000000"/>
                          </a:solidFill>
                          <a:effectLst/>
                          <a:latin typeface="Calibri" panose="020F0502020204030204" pitchFamily="34" charset="0"/>
                        </a:rPr>
                        <a:t>TELESECUNDARIAS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3029657"/>
                  </a:ext>
                </a:extLst>
              </a:tr>
              <a:tr h="790446">
                <a:tc>
                  <a:txBody>
                    <a:bodyPr/>
                    <a:lstStyle/>
                    <a:p>
                      <a:pPr algn="ctr" fontAlgn="b"/>
                      <a:r>
                        <a:rPr lang="es-MX" sz="1800" b="1"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dirty="0">
                          <a:solidFill>
                            <a:srgbClr val="000000"/>
                          </a:solidFill>
                          <a:effectLst/>
                          <a:latin typeface="Calibri" panose="020F0502020204030204" pitchFamily="34" charset="0"/>
                        </a:rPr>
                        <a:t>GENERALES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92.1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9004899"/>
                  </a:ext>
                </a:extLst>
              </a:tr>
              <a:tr h="401968">
                <a:tc>
                  <a:txBody>
                    <a:bodyPr/>
                    <a:lstStyle/>
                    <a:p>
                      <a:pPr algn="ctr" fontAlgn="b"/>
                      <a:r>
                        <a:rPr lang="es-MX" sz="1800" b="1"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Calibri" panose="020F0502020204030204" pitchFamily="34" charset="0"/>
                        </a:rPr>
                        <a:t>TÉCNICAS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181975"/>
                  </a:ext>
                </a:extLst>
              </a:tr>
              <a:tr h="401968">
                <a:tc>
                  <a:txBody>
                    <a:bodyPr/>
                    <a:lstStyle/>
                    <a:p>
                      <a:pPr algn="ctr" fontAlgn="b"/>
                      <a:r>
                        <a:rPr lang="es-MX" sz="18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MX"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MX"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MX"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MX"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1481054"/>
                  </a:ext>
                </a:extLst>
              </a:tr>
              <a:tr h="401968">
                <a:tc>
                  <a:txBody>
                    <a:bodyPr/>
                    <a:lstStyle/>
                    <a:p>
                      <a:pPr algn="ctr" fontAlgn="b"/>
                      <a:r>
                        <a:rPr lang="es-MX" sz="18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s-MX" sz="1800" b="1"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92.1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r" fontAlgn="b"/>
                      <a:r>
                        <a:rPr lang="es-MX" sz="1800" b="1" i="0" u="none" strike="noStrike" dirty="0">
                          <a:solidFill>
                            <a:srgbClr val="000000"/>
                          </a:solidFill>
                          <a:effectLst/>
                          <a:latin typeface="Calibri" panose="020F0502020204030204" pitchFamily="34" charset="0"/>
                        </a:rPr>
                        <a:t>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60971156"/>
                  </a:ext>
                </a:extLst>
              </a:tr>
            </a:tbl>
          </a:graphicData>
        </a:graphic>
      </p:graphicFrame>
    </p:spTree>
    <p:extLst>
      <p:ext uri="{BB962C8B-B14F-4D97-AF65-F5344CB8AC3E}">
        <p14:creationId xmlns:p14="http://schemas.microsoft.com/office/powerpoint/2010/main" val="1540952583"/>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282</TotalTime>
  <Words>705</Words>
  <Application>Microsoft Office PowerPoint</Application>
  <PresentationFormat>Panorámica</PresentationFormat>
  <Paragraphs>391</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Baskerville Old Face</vt:lpstr>
      <vt:lpstr>Calibri</vt:lpstr>
      <vt:lpstr>Calibri Light</vt:lpstr>
      <vt:lpstr>Wingdings</vt:lpstr>
      <vt:lpstr>Retrospección</vt:lpstr>
      <vt:lpstr>Resultados de la Estadística Final del Ciclo Escolar 2017-2018</vt:lpstr>
      <vt:lpstr>RESULTADOS DE LA ESTADÍSTICA FINAL DEL CICLO ESCOLAR 2017-2018 POR MODALIDAD DE ATENCIÓN TELESECUNDARIAS </vt:lpstr>
      <vt:lpstr>RESULTADOS DE LA ESTADÍSTICA FINAL DEL CICLO ESCOLAR 2017-2018 POR MODALIDAD DE ATENCIÓN SECUNDARIAS GENERALES </vt:lpstr>
      <vt:lpstr>RESULTADOS DE LA ESTADÍSTICA FINAL DEL CICLO ESCOLAR 2017-2018 POR MODALIDAD DE ATENCIÓN SECUNDARIAS TÉCNICAS </vt:lpstr>
      <vt:lpstr>Presentación de PowerPoint</vt:lpstr>
      <vt:lpstr>RESULTADOS DE LA ESTADÍSTICA FINAL DEL CICLO ESCOLAR 2017-2018 POR MUNICIPIO LA PAZ </vt:lpstr>
      <vt:lpstr>RESULTADOS DE LA ESTADÍSTICA FINAL DEL CICLO ESCOLAR 2017-2018 POR MUNICIPIO LOS CABOS </vt:lpstr>
      <vt:lpstr>RESULTADOS DE LA ESTADÍSTICA FINAL DEL CICLO ESCOLAR 2017-2018 POR MUNICIPIO COMONDÚ </vt:lpstr>
      <vt:lpstr>RESULTADOS DE LA ESTADÍSTICA FINAL DEL CICLO ESCOLAR 2017-2018 POR MUNICIPIO LORETO </vt:lpstr>
      <vt:lpstr>RESULTADOS DE LA ESTADÍSTICA FINAL DEL CICLO ESCOLAR 2017-2018 POR MUNICIPIO MULEGÉ </vt:lpstr>
      <vt:lpstr>RESULTADOS DE LA ESTADÍSTICA FINAL DEL CICLO ESCOLAR 2017-2018 ESTADO DE B.C.S. </vt:lpstr>
      <vt:lpstr>Presentación de PowerPoint</vt:lpstr>
      <vt:lpstr>Presentación de PowerPoint</vt:lpstr>
      <vt:lpstr>Presentación de PowerPoint</vt:lpstr>
      <vt:lpstr>Presentación de PowerPoint</vt:lpstr>
      <vt:lpstr>Presentación de PowerPoint</vt:lpstr>
      <vt:lpstr>Comentarios finales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Resultados de la Estadística Final del Ciclo Escolar 2017-2018</dc:title>
  <dc:creator>Usuario</dc:creator>
  <cp:lastModifiedBy>Usuario</cp:lastModifiedBy>
  <cp:revision>40</cp:revision>
  <cp:lastPrinted>2018-09-07T14:51:49Z</cp:lastPrinted>
  <dcterms:created xsi:type="dcterms:W3CDTF">2018-09-06T20:26:07Z</dcterms:created>
  <dcterms:modified xsi:type="dcterms:W3CDTF">2018-12-14T18:37:50Z</dcterms:modified>
</cp:coreProperties>
</file>